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6"/>
  </p:handoutMasterIdLst>
  <p:sldIdLst>
    <p:sldId id="2229" r:id="rId3"/>
    <p:sldId id="2230" r:id="rId5"/>
    <p:sldId id="2231" r:id="rId6"/>
    <p:sldId id="2232" r:id="rId7"/>
    <p:sldId id="2233" r:id="rId8"/>
    <p:sldId id="2234" r:id="rId9"/>
    <p:sldId id="2300" r:id="rId10"/>
    <p:sldId id="2159" r:id="rId11"/>
    <p:sldId id="2160" r:id="rId12"/>
    <p:sldId id="2161" r:id="rId13"/>
    <p:sldId id="2162" r:id="rId14"/>
    <p:sldId id="2163" r:id="rId15"/>
    <p:sldId id="2164" r:id="rId16"/>
    <p:sldId id="2165" r:id="rId17"/>
    <p:sldId id="2166" r:id="rId18"/>
    <p:sldId id="2167" r:id="rId19"/>
    <p:sldId id="2168" r:id="rId20"/>
    <p:sldId id="2169" r:id="rId21"/>
    <p:sldId id="2170" r:id="rId22"/>
    <p:sldId id="2172" r:id="rId23"/>
    <p:sldId id="2173" r:id="rId24"/>
    <p:sldId id="2174" r:id="rId25"/>
    <p:sldId id="2175" r:id="rId26"/>
    <p:sldId id="2176" r:id="rId27"/>
    <p:sldId id="2177" r:id="rId28"/>
    <p:sldId id="2178" r:id="rId29"/>
    <p:sldId id="2179" r:id="rId30"/>
    <p:sldId id="2180" r:id="rId31"/>
    <p:sldId id="2183" r:id="rId32"/>
    <p:sldId id="2184" r:id="rId33"/>
    <p:sldId id="2185" r:id="rId34"/>
    <p:sldId id="2181" r:id="rId35"/>
    <p:sldId id="2186" r:id="rId36"/>
    <p:sldId id="2188" r:id="rId37"/>
    <p:sldId id="2189" r:id="rId38"/>
    <p:sldId id="2190" r:id="rId39"/>
    <p:sldId id="2191" r:id="rId40"/>
    <p:sldId id="2182" r:id="rId41"/>
    <p:sldId id="2192" r:id="rId42"/>
    <p:sldId id="2193" r:id="rId43"/>
    <p:sldId id="2194" r:id="rId44"/>
    <p:sldId id="2195" r:id="rId45"/>
    <p:sldId id="2196" r:id="rId46"/>
    <p:sldId id="2197" r:id="rId47"/>
    <p:sldId id="2198" r:id="rId48"/>
    <p:sldId id="2199" r:id="rId49"/>
    <p:sldId id="2200" r:id="rId50"/>
    <p:sldId id="2201" r:id="rId51"/>
    <p:sldId id="2202" r:id="rId52"/>
    <p:sldId id="2203" r:id="rId53"/>
    <p:sldId id="2204" r:id="rId54"/>
    <p:sldId id="2205" r:id="rId55"/>
    <p:sldId id="2206" r:id="rId56"/>
    <p:sldId id="2207" r:id="rId57"/>
    <p:sldId id="2208" r:id="rId58"/>
    <p:sldId id="2209" r:id="rId59"/>
    <p:sldId id="2210" r:id="rId60"/>
    <p:sldId id="2211" r:id="rId61"/>
    <p:sldId id="2212" r:id="rId62"/>
    <p:sldId id="2213" r:id="rId63"/>
    <p:sldId id="2214" r:id="rId64"/>
    <p:sldId id="2215" r:id="rId65"/>
    <p:sldId id="2216" r:id="rId66"/>
    <p:sldId id="2217" r:id="rId67"/>
    <p:sldId id="2218" r:id="rId68"/>
    <p:sldId id="2219" r:id="rId69"/>
    <p:sldId id="2221" r:id="rId70"/>
    <p:sldId id="2222" r:id="rId71"/>
    <p:sldId id="2223" r:id="rId72"/>
    <p:sldId id="2224" r:id="rId73"/>
    <p:sldId id="2225" r:id="rId74"/>
    <p:sldId id="2158" r:id="rId75"/>
  </p:sldIdLst>
  <p:sldSz cx="12192000" cy="6858000"/>
  <p:notesSz cx="6858000" cy="9144000"/>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autoAdjust="0"/>
    <p:restoredTop sz="94880" autoAdjust="0"/>
  </p:normalViewPr>
  <p:slideViewPr>
    <p:cSldViewPr snapToGrid="0">
      <p:cViewPr varScale="1">
        <p:scale>
          <a:sx n="154" d="100"/>
          <a:sy n="154" d="100"/>
        </p:scale>
        <p:origin x="2850" y="144"/>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gs" Target="tags/tag89.xml"/><Relationship Id="rId80" Type="http://schemas.openxmlformats.org/officeDocument/2006/relationships/commentAuthors" Target="commentAuthors.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https://www.cnblogs.com/pinard/p/6239403.html</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09"/>
            <a:ext cx="11355295" cy="5822105"/>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18537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GIF"/><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86.xml"/><Relationship Id="rId1" Type="http://schemas.openxmlformats.org/officeDocument/2006/relationships/tags" Target="../tags/tag8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tags" Target="../tags/tag88.xml"/><Relationship Id="rId1" Type="http://schemas.openxmlformats.org/officeDocument/2006/relationships/tags" Target="../tags/tag87.xml"/></Relationships>
</file>

<file path=ppt/slides/_rels/slide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3" Type="http://schemas.openxmlformats.org/officeDocument/2006/relationships/slideLayout" Target="../slideLayouts/slideLayout3.xml"/><Relationship Id="rId22" Type="http://schemas.openxmlformats.org/officeDocument/2006/relationships/tags" Target="../tags/tag39.xml"/><Relationship Id="rId21" Type="http://schemas.openxmlformats.org/officeDocument/2006/relationships/image" Target="../media/image1.png"/><Relationship Id="rId20" Type="http://schemas.openxmlformats.org/officeDocument/2006/relationships/tags" Target="../tags/tag38.xml"/><Relationship Id="rId2" Type="http://schemas.openxmlformats.org/officeDocument/2006/relationships/tags" Target="../tags/tag20.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1" Type="http://schemas.openxmlformats.org/officeDocument/2006/relationships/slideLayout" Target="../slideLayouts/slideLayout3.xml"/><Relationship Id="rId20" Type="http://schemas.openxmlformats.org/officeDocument/2006/relationships/tags" Target="../tags/tag58.xml"/><Relationship Id="rId2" Type="http://schemas.openxmlformats.org/officeDocument/2006/relationships/tags" Target="../tags/tag41.xml"/><Relationship Id="rId19" Type="http://schemas.openxmlformats.org/officeDocument/2006/relationships/image" Target="../media/image1.png"/><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4" Type="http://schemas.openxmlformats.org/officeDocument/2006/relationships/notesSlide" Target="../notesSlides/notesSlide12.xml"/><Relationship Id="rId13" Type="http://schemas.openxmlformats.org/officeDocument/2006/relationships/slideLayout" Target="../slideLayouts/slideLayout2.xml"/><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70.png"/><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image" Target="../media/image2.jpeg"/><Relationship Id="rId13" Type="http://schemas.openxmlformats.org/officeDocument/2006/relationships/notesSlide" Target="../notesSlides/notesSlide2.xml"/><Relationship Id="rId12" Type="http://schemas.openxmlformats.org/officeDocument/2006/relationships/slideLayout" Target="../slideLayouts/slideLayout3.xml"/><Relationship Id="rId11" Type="http://schemas.openxmlformats.org/officeDocument/2006/relationships/tags" Target="../tags/tag67.xml"/><Relationship Id="rId10" Type="http://schemas.openxmlformats.org/officeDocument/2006/relationships/image" Target="../media/image1.png"/><Relationship Id="rId1" Type="http://schemas.openxmlformats.org/officeDocument/2006/relationships/tags" Target="../tags/tag59.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58.png"/><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77.jpe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6.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image" Target="../media/image3.png"/><Relationship Id="rId12" Type="http://schemas.openxmlformats.org/officeDocument/2006/relationships/slideLayout" Target="../slideLayouts/slideLayout3.xml"/><Relationship Id="rId11" Type="http://schemas.openxmlformats.org/officeDocument/2006/relationships/tags" Target="../tags/tag76.xml"/><Relationship Id="rId10" Type="http://schemas.openxmlformats.org/officeDocument/2006/relationships/image" Target="../media/image1.png"/><Relationship Id="rId1" Type="http://schemas.openxmlformats.org/officeDocument/2006/relationships/tags" Target="../tags/tag68.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1.png"/><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1" Type="http://schemas.openxmlformats.org/officeDocument/2006/relationships/slideLayout" Target="../slideLayouts/slideLayout3.xml"/><Relationship Id="rId10" Type="http://schemas.openxmlformats.org/officeDocument/2006/relationships/tags" Target="../tags/tag84.xml"/><Relationship Id="rId1" Type="http://schemas.openxmlformats.org/officeDocument/2006/relationships/tags" Target="../tags/tag7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无监督学习</a:t>
            </a:r>
            <a:endPar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26"/>
          <p:cNvSpPr>
            <a:spLocks noGrp="1"/>
          </p:cNvSpPr>
          <p:nvPr>
            <p:ph idx="1"/>
          </p:nvPr>
        </p:nvSpPr>
        <p:spPr/>
        <p:txBody>
          <a:bodyPr/>
          <a:lstStyle/>
          <a:p>
            <a:endParaRPr lang="en-US" altLang="zh-CN" dirty="0"/>
          </a:p>
          <a:p>
            <a:endParaRPr lang="zh-CN" altLang="en-US" dirty="0"/>
          </a:p>
        </p:txBody>
      </p:sp>
      <p:sp>
        <p:nvSpPr>
          <p:cNvPr id="2" name="标题 1"/>
          <p:cNvSpPr>
            <a:spLocks noGrp="1"/>
          </p:cNvSpPr>
          <p:nvPr>
            <p:ph type="title"/>
          </p:nvPr>
        </p:nvSpPr>
        <p:spPr/>
        <p:txBody>
          <a:bodyPr/>
          <a:lstStyle/>
          <a:p>
            <a:r>
              <a:rPr lang="zh-CN" altLang="en-US" sz="4000" dirty="0">
                <a:latin typeface="黑体" panose="02010609060101010101" pitchFamily="49" charset="-122"/>
                <a:ea typeface="黑体" panose="02010609060101010101" pitchFamily="49" charset="-122"/>
                <a:cs typeface="Times New Roman" panose="02020603050405020304" pitchFamily="16" charset="0"/>
              </a:rPr>
              <a:t>监督学习 </a:t>
            </a:r>
            <a:r>
              <a:rPr lang="en-US" altLang="zh-CN" sz="4000" dirty="0">
                <a:latin typeface="Times New Roman" panose="02020603050405020304" pitchFamily="16" charset="0"/>
                <a:ea typeface="黑体" panose="02010609060101010101" pitchFamily="49" charset="-122"/>
                <a:cs typeface="Times New Roman" panose="02020603050405020304" pitchFamily="16" charset="0"/>
              </a:rPr>
              <a:t>versus</a:t>
            </a:r>
            <a:r>
              <a:rPr lang="en-US" altLang="zh-CN" sz="4000" dirty="0">
                <a:latin typeface="黑体" panose="02010609060101010101" pitchFamily="49" charset="-122"/>
                <a:ea typeface="黑体" panose="02010609060101010101" pitchFamily="49" charset="-122"/>
                <a:cs typeface="Times New Roman" panose="02020603050405020304" pitchFamily="16" charset="0"/>
              </a:rPr>
              <a:t> </a:t>
            </a:r>
            <a:r>
              <a:rPr lang="zh-CN" altLang="en-US" sz="4000" dirty="0">
                <a:latin typeface="黑体" panose="02010609060101010101" pitchFamily="49" charset="-122"/>
                <a:ea typeface="黑体" panose="02010609060101010101" pitchFamily="49" charset="-122"/>
                <a:cs typeface="Times New Roman" panose="02020603050405020304" pitchFamily="16" charset="0"/>
              </a:rPr>
              <a:t>无监督学习</a:t>
            </a:r>
            <a:endParaRPr lang="zh-CN" altLang="en-US" dirty="0"/>
          </a:p>
        </p:txBody>
      </p:sp>
      <p:sp>
        <p:nvSpPr>
          <p:cNvPr id="10" name="圆角矩形 14"/>
          <p:cNvSpPr/>
          <p:nvPr/>
        </p:nvSpPr>
        <p:spPr bwMode="auto">
          <a:xfrm>
            <a:off x="4706698" y="5761016"/>
            <a:ext cx="2506213" cy="614548"/>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3200" b="1" dirty="0">
                <a:solidFill>
                  <a:schemeClr val="tx1"/>
                </a:solidFill>
                <a:latin typeface="黑体" panose="02010609060101010101" pitchFamily="49" charset="-122"/>
                <a:ea typeface="黑体" panose="02010609060101010101" pitchFamily="49" charset="-122"/>
                <a:cs typeface="Times New Roman" panose="02020603050405020304" pitchFamily="16" charset="0"/>
              </a:rPr>
              <a:t>左：监督学习</a:t>
            </a:r>
            <a:endParaRPr lang="en-US" altLang="zh-CN" sz="320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12" name="矩形 11"/>
          <p:cNvSpPr/>
          <p:nvPr/>
        </p:nvSpPr>
        <p:spPr>
          <a:xfrm>
            <a:off x="4650274" y="1273788"/>
            <a:ext cx="2506213" cy="1077218"/>
          </a:xfrm>
          <a:prstGeom prst="rect">
            <a:avLst/>
          </a:prstGeom>
        </p:spPr>
        <p:txBody>
          <a:bodyPr wrap="square">
            <a:spAutoFit/>
          </a:bodyPr>
          <a:lstStyle/>
          <a:p>
            <a:pPr algn="ctr"/>
            <a:r>
              <a:rPr lang="zh-CN" altLang="en-US" sz="3200" b="1" dirty="0">
                <a:solidFill>
                  <a:srgbClr val="C00000"/>
                </a:solidFill>
                <a:latin typeface="黑体" panose="02010609060101010101" pitchFamily="49" charset="-122"/>
                <a:ea typeface="黑体" panose="02010609060101010101" pitchFamily="49" charset="-122"/>
              </a:rPr>
              <a:t>红色</a:t>
            </a:r>
            <a:r>
              <a:rPr lang="zh-CN" altLang="en-US" sz="3200" dirty="0">
                <a:latin typeface="黑体" panose="02010609060101010101" pitchFamily="49" charset="-122"/>
                <a:ea typeface="黑体" panose="02010609060101010101" pitchFamily="49" charset="-122"/>
              </a:rPr>
              <a:t>：汽车   </a:t>
            </a:r>
            <a:r>
              <a:rPr lang="zh-CN" altLang="en-US" sz="3200" b="1" dirty="0">
                <a:solidFill>
                  <a:srgbClr val="0070C0"/>
                </a:solidFill>
                <a:latin typeface="黑体" panose="02010609060101010101" pitchFamily="49" charset="-122"/>
                <a:ea typeface="黑体" panose="02010609060101010101" pitchFamily="49" charset="-122"/>
              </a:rPr>
              <a:t>蓝色</a:t>
            </a:r>
            <a:r>
              <a:rPr lang="zh-CN" altLang="en-US" sz="3200" dirty="0">
                <a:latin typeface="黑体" panose="02010609060101010101" pitchFamily="49" charset="-122"/>
                <a:ea typeface="黑体" panose="02010609060101010101" pitchFamily="49" charset="-122"/>
              </a:rPr>
              <a:t>：飞机</a:t>
            </a:r>
            <a:endParaRPr lang="zh-CN" altLang="en-US" sz="3200" dirty="0">
              <a:latin typeface="黑体" panose="02010609060101010101" pitchFamily="49" charset="-122"/>
              <a:ea typeface="黑体" panose="02010609060101010101" pitchFamily="49" charset="-122"/>
            </a:endParaRPr>
          </a:p>
        </p:txBody>
      </p:sp>
      <p:sp>
        <p:nvSpPr>
          <p:cNvPr id="19" name="圆角矩形 51"/>
          <p:cNvSpPr/>
          <p:nvPr/>
        </p:nvSpPr>
        <p:spPr bwMode="auto">
          <a:xfrm>
            <a:off x="8563081" y="5682996"/>
            <a:ext cx="2925909" cy="637769"/>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3200" b="1" dirty="0">
                <a:solidFill>
                  <a:schemeClr val="tx1"/>
                </a:solidFill>
                <a:latin typeface="黑体" panose="02010609060101010101" pitchFamily="49" charset="-122"/>
                <a:ea typeface="黑体" panose="02010609060101010101" pitchFamily="49" charset="-122"/>
                <a:cs typeface="Times New Roman" panose="02020603050405020304" pitchFamily="16" charset="0"/>
              </a:rPr>
              <a:t>右：无监督学习</a:t>
            </a:r>
            <a:endParaRPr lang="en-US" altLang="zh-CN" sz="3200" b="1"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p:txBody>
      </p:sp>
      <p:grpSp>
        <p:nvGrpSpPr>
          <p:cNvPr id="41" name="组合 40"/>
          <p:cNvGrpSpPr/>
          <p:nvPr/>
        </p:nvGrpSpPr>
        <p:grpSpPr>
          <a:xfrm>
            <a:off x="4358042" y="2865465"/>
            <a:ext cx="3316357" cy="1991878"/>
            <a:chOff x="1969647" y="920003"/>
            <a:chExt cx="3316357" cy="1991878"/>
          </a:xfrm>
        </p:grpSpPr>
        <p:sp>
          <p:nvSpPr>
            <p:cNvPr id="13" name="圆角矩形 20"/>
            <p:cNvSpPr/>
            <p:nvPr/>
          </p:nvSpPr>
          <p:spPr>
            <a:xfrm>
              <a:off x="3812916" y="1025114"/>
              <a:ext cx="596427" cy="370875"/>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4" name="圆角矩形 21"/>
            <p:cNvSpPr/>
            <p:nvPr/>
          </p:nvSpPr>
          <p:spPr>
            <a:xfrm>
              <a:off x="4851480" y="1260426"/>
              <a:ext cx="375958" cy="370875"/>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5" name="等腰三角形 14"/>
            <p:cNvSpPr/>
            <p:nvPr/>
          </p:nvSpPr>
          <p:spPr>
            <a:xfrm>
              <a:off x="1969647" y="1395989"/>
              <a:ext cx="408449" cy="442199"/>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6" name="等腰三角形 15"/>
            <p:cNvSpPr/>
            <p:nvPr/>
          </p:nvSpPr>
          <p:spPr>
            <a:xfrm>
              <a:off x="3081888" y="2009360"/>
              <a:ext cx="204224" cy="442199"/>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7" name="任意多边形 15"/>
            <p:cNvSpPr/>
            <p:nvPr/>
          </p:nvSpPr>
          <p:spPr>
            <a:xfrm>
              <a:off x="2378096" y="920003"/>
              <a:ext cx="2225931" cy="1991878"/>
            </a:xfrm>
            <a:custGeom>
              <a:avLst/>
              <a:gdLst>
                <a:gd name="connsiteX0" fmla="*/ 0 w 2268187"/>
                <a:gd name="connsiteY0" fmla="*/ 0 h 1531916"/>
                <a:gd name="connsiteX1" fmla="*/ 724395 w 2268187"/>
                <a:gd name="connsiteY1" fmla="*/ 178129 h 1531916"/>
                <a:gd name="connsiteX2" fmla="*/ 831273 w 2268187"/>
                <a:gd name="connsiteY2" fmla="*/ 427511 h 1531916"/>
                <a:gd name="connsiteX3" fmla="*/ 1745673 w 2268187"/>
                <a:gd name="connsiteY3" fmla="*/ 522514 h 1531916"/>
                <a:gd name="connsiteX4" fmla="*/ 2268187 w 2268187"/>
                <a:gd name="connsiteY4" fmla="*/ 1531916 h 1531916"/>
                <a:gd name="connsiteX5" fmla="*/ 2268187 w 2268187"/>
                <a:gd name="connsiteY5" fmla="*/ 1531916 h 1531916"/>
                <a:gd name="connsiteX6" fmla="*/ 2268187 w 2268187"/>
                <a:gd name="connsiteY6" fmla="*/ 1531916 h 153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187" h="1531916">
                  <a:moveTo>
                    <a:pt x="0" y="0"/>
                  </a:moveTo>
                  <a:cubicBezTo>
                    <a:pt x="292925" y="53438"/>
                    <a:pt x="585850" y="106877"/>
                    <a:pt x="724395" y="178129"/>
                  </a:cubicBezTo>
                  <a:cubicBezTo>
                    <a:pt x="862940" y="249381"/>
                    <a:pt x="661060" y="370114"/>
                    <a:pt x="831273" y="427511"/>
                  </a:cubicBezTo>
                  <a:cubicBezTo>
                    <a:pt x="1001486" y="484908"/>
                    <a:pt x="1506187" y="338447"/>
                    <a:pt x="1745673" y="522514"/>
                  </a:cubicBezTo>
                  <a:cubicBezTo>
                    <a:pt x="1985159" y="706582"/>
                    <a:pt x="2268187" y="1531916"/>
                    <a:pt x="2268187" y="1531916"/>
                  </a:cubicBezTo>
                  <a:lnTo>
                    <a:pt x="2268187" y="1531916"/>
                  </a:lnTo>
                  <a:lnTo>
                    <a:pt x="2268187" y="1531916"/>
                  </a:lnTo>
                </a:path>
              </a:pathLst>
            </a:cu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等腰三角形 27"/>
            <p:cNvSpPr/>
            <p:nvPr/>
          </p:nvSpPr>
          <p:spPr>
            <a:xfrm>
              <a:off x="4831713" y="1885421"/>
              <a:ext cx="454291" cy="431781"/>
            </a:xfrm>
            <a:prstGeom prst="triangle">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9" name="矩形 28"/>
            <p:cNvSpPr/>
            <p:nvPr/>
          </p:nvSpPr>
          <p:spPr>
            <a:xfrm>
              <a:off x="2173871" y="2317203"/>
              <a:ext cx="634481" cy="390371"/>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grpSp>
        <p:nvGrpSpPr>
          <p:cNvPr id="45" name="组合 44"/>
          <p:cNvGrpSpPr/>
          <p:nvPr/>
        </p:nvGrpSpPr>
        <p:grpSpPr>
          <a:xfrm>
            <a:off x="8823291" y="3933036"/>
            <a:ext cx="1440000" cy="1440000"/>
            <a:chOff x="9233043" y="3989034"/>
            <a:chExt cx="1440000" cy="1440000"/>
          </a:xfrm>
        </p:grpSpPr>
        <p:sp>
          <p:nvSpPr>
            <p:cNvPr id="4" name="椭圆 3"/>
            <p:cNvSpPr/>
            <p:nvPr/>
          </p:nvSpPr>
          <p:spPr>
            <a:xfrm>
              <a:off x="9233043" y="3989034"/>
              <a:ext cx="1440000" cy="1440000"/>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3" name="等腰三角形 22"/>
            <p:cNvSpPr/>
            <p:nvPr/>
          </p:nvSpPr>
          <p:spPr>
            <a:xfrm>
              <a:off x="9909731" y="4129474"/>
              <a:ext cx="408449" cy="442199"/>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4" name="等腰三角形 23"/>
            <p:cNvSpPr/>
            <p:nvPr/>
          </p:nvSpPr>
          <p:spPr>
            <a:xfrm>
              <a:off x="10244137" y="4710425"/>
              <a:ext cx="204224" cy="442199"/>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2" name="矩形 31"/>
            <p:cNvSpPr/>
            <p:nvPr/>
          </p:nvSpPr>
          <p:spPr>
            <a:xfrm>
              <a:off x="9390499" y="4710425"/>
              <a:ext cx="634481" cy="390371"/>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grpSp>
        <p:nvGrpSpPr>
          <p:cNvPr id="43" name="组合 42"/>
          <p:cNvGrpSpPr/>
          <p:nvPr/>
        </p:nvGrpSpPr>
        <p:grpSpPr>
          <a:xfrm>
            <a:off x="10348692" y="3140660"/>
            <a:ext cx="1440000" cy="1440000"/>
            <a:chOff x="9324392" y="2355619"/>
            <a:chExt cx="1440000" cy="1440000"/>
          </a:xfrm>
        </p:grpSpPr>
        <p:sp>
          <p:nvSpPr>
            <p:cNvPr id="5" name="椭圆 4"/>
            <p:cNvSpPr/>
            <p:nvPr/>
          </p:nvSpPr>
          <p:spPr>
            <a:xfrm>
              <a:off x="9324392" y="2355619"/>
              <a:ext cx="1440000" cy="1440000"/>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1" name="圆角矩形 55"/>
            <p:cNvSpPr/>
            <p:nvPr/>
          </p:nvSpPr>
          <p:spPr>
            <a:xfrm>
              <a:off x="9490816" y="2659119"/>
              <a:ext cx="596427" cy="370875"/>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2" name="圆角矩形 56"/>
            <p:cNvSpPr/>
            <p:nvPr/>
          </p:nvSpPr>
          <p:spPr>
            <a:xfrm>
              <a:off x="10231841" y="2705440"/>
              <a:ext cx="375958" cy="370875"/>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3" name="等腰三角形 32"/>
            <p:cNvSpPr/>
            <p:nvPr/>
          </p:nvSpPr>
          <p:spPr>
            <a:xfrm>
              <a:off x="9714320" y="3195591"/>
              <a:ext cx="454291" cy="431781"/>
            </a:xfrm>
            <a:prstGeom prst="triangle">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grpSp>
        <p:nvGrpSpPr>
          <p:cNvPr id="40" name="组合 39"/>
          <p:cNvGrpSpPr/>
          <p:nvPr/>
        </p:nvGrpSpPr>
        <p:grpSpPr>
          <a:xfrm>
            <a:off x="394447" y="2878998"/>
            <a:ext cx="1846648" cy="1497771"/>
            <a:chOff x="7866914" y="3711705"/>
            <a:chExt cx="1846648" cy="1497771"/>
          </a:xfrm>
        </p:grpSpPr>
        <p:sp>
          <p:nvSpPr>
            <p:cNvPr id="34" name="圆角矩形 84"/>
            <p:cNvSpPr/>
            <p:nvPr/>
          </p:nvSpPr>
          <p:spPr>
            <a:xfrm>
              <a:off x="7866914" y="3968468"/>
              <a:ext cx="375958" cy="370875"/>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5" name="圆角矩形 85"/>
            <p:cNvSpPr/>
            <p:nvPr/>
          </p:nvSpPr>
          <p:spPr>
            <a:xfrm>
              <a:off x="8496988" y="4308438"/>
              <a:ext cx="596427" cy="370875"/>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6" name="等腰三角形 35"/>
            <p:cNvSpPr/>
            <p:nvPr/>
          </p:nvSpPr>
          <p:spPr>
            <a:xfrm>
              <a:off x="8590979" y="3711705"/>
              <a:ext cx="408449" cy="442199"/>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7" name="等腰三角形 36"/>
            <p:cNvSpPr/>
            <p:nvPr/>
          </p:nvSpPr>
          <p:spPr>
            <a:xfrm>
              <a:off x="9178124" y="4767277"/>
              <a:ext cx="204224" cy="442199"/>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8" name="矩形 37"/>
            <p:cNvSpPr/>
            <p:nvPr/>
          </p:nvSpPr>
          <p:spPr>
            <a:xfrm>
              <a:off x="7956497" y="4785553"/>
              <a:ext cx="634481" cy="390371"/>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9" name="等腰三角形 38"/>
            <p:cNvSpPr/>
            <p:nvPr/>
          </p:nvSpPr>
          <p:spPr>
            <a:xfrm>
              <a:off x="9259271" y="4062094"/>
              <a:ext cx="454291" cy="431781"/>
            </a:xfrm>
            <a:prstGeom prst="triangle">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
        <p:nvSpPr>
          <p:cNvPr id="44" name="文本框 43"/>
          <p:cNvSpPr txBox="1"/>
          <p:nvPr/>
        </p:nvSpPr>
        <p:spPr>
          <a:xfrm>
            <a:off x="8577923" y="1120065"/>
            <a:ext cx="3228392" cy="1569660"/>
          </a:xfrm>
          <a:prstGeom prst="rect">
            <a:avLst/>
          </a:prstGeom>
          <a:noFill/>
        </p:spPr>
        <p:txBody>
          <a:bodyPr wrap="square">
            <a:spAutoFit/>
          </a:bodyPr>
          <a:lstStyle/>
          <a:p>
            <a:pPr algn="ctr"/>
            <a:r>
              <a:rPr lang="zh-CN" altLang="en-US" sz="3200" dirty="0">
                <a:latin typeface="黑体" panose="02010609060101010101" pitchFamily="49" charset="-122"/>
                <a:ea typeface="黑体" panose="02010609060101010101" pitchFamily="49" charset="-122"/>
                <a:cs typeface="Times New Roman" panose="02020603050405020304" pitchFamily="16" charset="0"/>
              </a:rPr>
              <a:t>它们是相似的</a:t>
            </a:r>
            <a:endParaRPr lang="en-US" altLang="zh-CN" sz="3200" dirty="0">
              <a:latin typeface="黑体" panose="02010609060101010101" pitchFamily="49" charset="-122"/>
              <a:ea typeface="黑体" panose="02010609060101010101" pitchFamily="49" charset="-122"/>
              <a:cs typeface="Times New Roman" panose="02020603050405020304" pitchFamily="16" charset="0"/>
            </a:endParaRPr>
          </a:p>
          <a:p>
            <a:pPr algn="ctr"/>
            <a:r>
              <a:rPr lang="zh-CN" altLang="en-US" sz="3200" dirty="0">
                <a:latin typeface="黑体" panose="02010609060101010101" pitchFamily="49" charset="-122"/>
                <a:ea typeface="黑体" panose="02010609060101010101" pitchFamily="49" charset="-122"/>
                <a:cs typeface="Times New Roman" panose="02020603050405020304" pitchFamily="16" charset="0"/>
              </a:rPr>
              <a:t>数据的语义标签并不知道</a:t>
            </a:r>
            <a:endParaRPr lang="zh-CN" altLang="en-US" sz="32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46" name="上箭头 5"/>
          <p:cNvSpPr/>
          <p:nvPr/>
        </p:nvSpPr>
        <p:spPr>
          <a:xfrm rot="5400000">
            <a:off x="3018297" y="3375262"/>
            <a:ext cx="399873" cy="416903"/>
          </a:xfrm>
          <a:prstGeom prst="up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9" grpId="0" animBg="1"/>
      <p:bldP spid="44" grpId="0"/>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黑体" panose="02010609060101010101" pitchFamily="49" charset="-122"/>
                <a:ea typeface="黑体" panose="02010609060101010101" pitchFamily="49" charset="-122"/>
                <a:cs typeface="Times New Roman" panose="02020603050405020304" pitchFamily="16" charset="0"/>
              </a:rPr>
              <a:t>无监督学习的重要因素</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黑体" panose="02010609060101010101" pitchFamily="49" charset="-122"/>
                <a:cs typeface="Times New Roman" panose="02020603050405020304" pitchFamily="16" charset="0"/>
              </a:rPr>
              <a:t> </a:t>
            </a:r>
            <a:endParaRPr lang="zh-CN" altLang="en-US" dirty="0"/>
          </a:p>
        </p:txBody>
      </p:sp>
      <p:graphicFrame>
        <p:nvGraphicFramePr>
          <p:cNvPr id="4" name="表格 3"/>
          <p:cNvGraphicFramePr>
            <a:graphicFrameLocks noGrp="1"/>
          </p:cNvGraphicFramePr>
          <p:nvPr/>
        </p:nvGraphicFramePr>
        <p:xfrm>
          <a:off x="248816" y="862057"/>
          <a:ext cx="11638384" cy="2450414"/>
        </p:xfrm>
        <a:graphic>
          <a:graphicData uri="http://schemas.openxmlformats.org/drawingml/2006/table">
            <a:tbl>
              <a:tblPr firstRow="1" bandRow="1">
                <a:tableStyleId>{5C22544A-7EE6-4342-B048-85BDC9FD1C3A}</a:tableStyleId>
              </a:tblPr>
              <a:tblGrid>
                <a:gridCol w="2282890"/>
                <a:gridCol w="3278155"/>
                <a:gridCol w="3209731"/>
                <a:gridCol w="2867608"/>
              </a:tblGrid>
              <a:tr h="1383614">
                <a:tc>
                  <a:txBody>
                    <a:bodyPr/>
                    <a:lstStyle/>
                    <a:p>
                      <a:pPr algn="ctr"/>
                      <a:r>
                        <a:rPr lang="zh-CN" altLang="en-US" sz="3200" b="1"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数据特征</a:t>
                      </a:r>
                      <a:endParaRPr lang="zh-CN" altLang="en-US" sz="3200" b="1"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图像中颜色、纹理或形状等特征</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听觉信息中旋律和音高等特征</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文本中单词出现频率等特征</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53198">
                <a:tc>
                  <a:txBody>
                    <a:bodyPr/>
                    <a:lstStyle/>
                    <a:p>
                      <a:pPr algn="ctr"/>
                      <a:r>
                        <a:rPr lang="zh-CN" altLang="en-US" sz="3200" b="1"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相似度函数</a:t>
                      </a:r>
                      <a:endParaRPr lang="zh-CN" altLang="en-US" sz="3200" b="1"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定义一个相似度计算函数，基于所提取的特征来计算数据之间的相似性</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816" y="3384818"/>
            <a:ext cx="11638384" cy="1515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16" y="4972807"/>
            <a:ext cx="11638384" cy="1496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无监督学习：</a:t>
            </a:r>
            <a:r>
              <a:rPr lang="zh-CN" altLang="en-US" dirty="0">
                <a:solidFill>
                  <a:srgbClr val="C00000"/>
                </a:solidFill>
              </a:rPr>
              <a:t>数据特征和相似度函数都很重要</a:t>
            </a:r>
            <a:endParaRPr lang="zh-CN" altLang="en-US" dirty="0">
              <a:solidFill>
                <a:srgbClr val="C00000"/>
              </a:solidFill>
            </a:endParaRPr>
          </a:p>
        </p:txBody>
      </p:sp>
      <p:sp>
        <p:nvSpPr>
          <p:cNvPr id="3" name="内容占位符 2"/>
          <p:cNvSpPr>
            <a:spLocks noGrp="1"/>
          </p:cNvSpPr>
          <p:nvPr>
            <p:ph idx="1"/>
          </p:nvPr>
        </p:nvSpPr>
        <p:spPr/>
        <p:txBody>
          <a:bodyPr/>
          <a:lstStyle/>
          <a:p>
            <a:pPr marL="0" indent="0">
              <a:buNone/>
            </a:pPr>
            <a:r>
              <a:rPr lang="en-US" altLang="zh-CN" dirty="0"/>
              <a:t> </a:t>
            </a:r>
            <a:endParaRPr lang="zh-CN" altLang="en-US" dirty="0"/>
          </a:p>
        </p:txBody>
      </p:sp>
      <p:sp>
        <p:nvSpPr>
          <p:cNvPr id="13" name="矩形 12"/>
          <p:cNvSpPr/>
          <p:nvPr/>
        </p:nvSpPr>
        <p:spPr>
          <a:xfrm>
            <a:off x="949331" y="1007637"/>
            <a:ext cx="4304383" cy="584775"/>
          </a:xfrm>
          <a:prstGeom prst="rect">
            <a:avLst/>
          </a:prstGeom>
        </p:spPr>
        <p:txBody>
          <a:bodyPr wrap="none">
            <a:spAutoFit/>
          </a:bodyPr>
          <a:lstStyle/>
          <a:p>
            <a:pPr algn="ctr"/>
            <a:r>
              <a:rPr lang="zh-CN" altLang="en-US" sz="3200" b="1" dirty="0">
                <a:latin typeface="黑体" panose="02010609060101010101" pitchFamily="49" charset="-122"/>
                <a:ea typeface="黑体" panose="02010609060101010101" pitchFamily="49" charset="-122"/>
                <a:cs typeface="Times New Roman" panose="02020603050405020304" pitchFamily="16" charset="0"/>
              </a:rPr>
              <a:t>相似度函数：颜色相似</a:t>
            </a:r>
            <a:endParaRPr lang="zh-CN" altLang="en-US" sz="3200" b="1" dirty="0">
              <a:latin typeface="黑体" panose="02010609060101010101" pitchFamily="49" charset="-122"/>
              <a:ea typeface="黑体" panose="02010609060101010101" pitchFamily="49" charset="-122"/>
              <a:cs typeface="Times New Roman" panose="02020603050405020304" pitchFamily="16" charset="0"/>
            </a:endParaRPr>
          </a:p>
        </p:txBody>
      </p:sp>
      <p:grpSp>
        <p:nvGrpSpPr>
          <p:cNvPr id="41" name="组合 40"/>
          <p:cNvGrpSpPr/>
          <p:nvPr/>
        </p:nvGrpSpPr>
        <p:grpSpPr>
          <a:xfrm>
            <a:off x="1268978" y="1826195"/>
            <a:ext cx="1800000" cy="1800000"/>
            <a:chOff x="1268978" y="1826195"/>
            <a:chExt cx="1800000" cy="1800000"/>
          </a:xfrm>
        </p:grpSpPr>
        <p:sp>
          <p:nvSpPr>
            <p:cNvPr id="4" name="椭圆 3"/>
            <p:cNvSpPr/>
            <p:nvPr/>
          </p:nvSpPr>
          <p:spPr>
            <a:xfrm>
              <a:off x="1268978" y="1826195"/>
              <a:ext cx="1800000" cy="1800000"/>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0" name="等腰三角形 9"/>
            <p:cNvSpPr/>
            <p:nvPr/>
          </p:nvSpPr>
          <p:spPr>
            <a:xfrm>
              <a:off x="2094753" y="2127783"/>
              <a:ext cx="404869" cy="425358"/>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1" name="等腰三角形 10"/>
            <p:cNvSpPr/>
            <p:nvPr/>
          </p:nvSpPr>
          <p:spPr>
            <a:xfrm>
              <a:off x="2426228" y="2686609"/>
              <a:ext cx="202434" cy="425358"/>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4" name="矩形 13"/>
            <p:cNvSpPr/>
            <p:nvPr/>
          </p:nvSpPr>
          <p:spPr>
            <a:xfrm>
              <a:off x="1580073" y="2686609"/>
              <a:ext cx="628919" cy="375504"/>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grpSp>
        <p:nvGrpSpPr>
          <p:cNvPr id="42" name="组合 41"/>
          <p:cNvGrpSpPr/>
          <p:nvPr/>
        </p:nvGrpSpPr>
        <p:grpSpPr>
          <a:xfrm>
            <a:off x="3435348" y="1824984"/>
            <a:ext cx="1800000" cy="1800000"/>
            <a:chOff x="3627488" y="1712992"/>
            <a:chExt cx="1800000" cy="1800000"/>
          </a:xfrm>
        </p:grpSpPr>
        <p:sp>
          <p:nvSpPr>
            <p:cNvPr id="5" name="椭圆 4"/>
            <p:cNvSpPr/>
            <p:nvPr/>
          </p:nvSpPr>
          <p:spPr>
            <a:xfrm>
              <a:off x="3627488" y="1712992"/>
              <a:ext cx="1800000" cy="1800000"/>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8" name="圆角矩形 46"/>
            <p:cNvSpPr/>
            <p:nvPr/>
          </p:nvSpPr>
          <p:spPr>
            <a:xfrm>
              <a:off x="4009568" y="2170568"/>
              <a:ext cx="591199" cy="356751"/>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9" name="圆角矩形 47"/>
            <p:cNvSpPr/>
            <p:nvPr/>
          </p:nvSpPr>
          <p:spPr>
            <a:xfrm>
              <a:off x="4830414" y="2215125"/>
              <a:ext cx="372662" cy="356751"/>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5" name="等腰三角形 14"/>
            <p:cNvSpPr/>
            <p:nvPr/>
          </p:nvSpPr>
          <p:spPr>
            <a:xfrm>
              <a:off x="4317430" y="2686609"/>
              <a:ext cx="450309" cy="415338"/>
            </a:xfrm>
            <a:prstGeom prst="triangle">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grpSp>
        <p:nvGrpSpPr>
          <p:cNvPr id="40" name="组合 39"/>
          <p:cNvGrpSpPr/>
          <p:nvPr/>
        </p:nvGrpSpPr>
        <p:grpSpPr>
          <a:xfrm>
            <a:off x="828519" y="4127117"/>
            <a:ext cx="4676157" cy="2077906"/>
            <a:chOff x="953736" y="3228001"/>
            <a:chExt cx="4676157" cy="2077906"/>
          </a:xfrm>
        </p:grpSpPr>
        <p:sp>
          <p:nvSpPr>
            <p:cNvPr id="7" name="上箭头 45"/>
            <p:cNvSpPr/>
            <p:nvPr/>
          </p:nvSpPr>
          <p:spPr>
            <a:xfrm>
              <a:off x="3173643" y="3228001"/>
              <a:ext cx="396367" cy="401025"/>
            </a:xfrm>
            <a:prstGeom prst="up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2" name="减号 11"/>
            <p:cNvSpPr/>
            <p:nvPr/>
          </p:nvSpPr>
          <p:spPr>
            <a:xfrm>
              <a:off x="953736" y="3577038"/>
              <a:ext cx="4676157" cy="349046"/>
            </a:xfrm>
            <a:prstGeom prst="mathMinus">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6" name="圆角矩形 76"/>
            <p:cNvSpPr/>
            <p:nvPr/>
          </p:nvSpPr>
          <p:spPr>
            <a:xfrm>
              <a:off x="2498549" y="4112162"/>
              <a:ext cx="372662" cy="356751"/>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7" name="圆角矩形 77"/>
            <p:cNvSpPr/>
            <p:nvPr/>
          </p:nvSpPr>
          <p:spPr>
            <a:xfrm>
              <a:off x="3123100" y="4439185"/>
              <a:ext cx="591199" cy="356751"/>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8" name="等腰三角形 17"/>
            <p:cNvSpPr/>
            <p:nvPr/>
          </p:nvSpPr>
          <p:spPr>
            <a:xfrm>
              <a:off x="3216266" y="3865178"/>
              <a:ext cx="404869" cy="425358"/>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9" name="等腰三角形 18"/>
            <p:cNvSpPr/>
            <p:nvPr/>
          </p:nvSpPr>
          <p:spPr>
            <a:xfrm>
              <a:off x="3798264" y="4880549"/>
              <a:ext cx="202434" cy="425358"/>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0" name="矩形 19"/>
            <p:cNvSpPr/>
            <p:nvPr/>
          </p:nvSpPr>
          <p:spPr>
            <a:xfrm>
              <a:off x="2587347" y="4898130"/>
              <a:ext cx="628919" cy="375504"/>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1" name="等腰三角形 20"/>
            <p:cNvSpPr/>
            <p:nvPr/>
          </p:nvSpPr>
          <p:spPr>
            <a:xfrm>
              <a:off x="3878700" y="4202222"/>
              <a:ext cx="450309" cy="415338"/>
            </a:xfrm>
            <a:prstGeom prst="triangle">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grpSp>
        <p:nvGrpSpPr>
          <p:cNvPr id="43" name="组合 42"/>
          <p:cNvGrpSpPr/>
          <p:nvPr/>
        </p:nvGrpSpPr>
        <p:grpSpPr>
          <a:xfrm>
            <a:off x="9032300" y="1739311"/>
            <a:ext cx="1800000" cy="1800000"/>
            <a:chOff x="9060374" y="1650266"/>
            <a:chExt cx="1800000" cy="1800000"/>
          </a:xfrm>
        </p:grpSpPr>
        <p:sp>
          <p:nvSpPr>
            <p:cNvPr id="23" name="椭圆 22"/>
            <p:cNvSpPr/>
            <p:nvPr/>
          </p:nvSpPr>
          <p:spPr>
            <a:xfrm>
              <a:off x="9060374" y="1650266"/>
              <a:ext cx="1800000" cy="1800000"/>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5" name="圆角矩形 86"/>
            <p:cNvSpPr/>
            <p:nvPr/>
          </p:nvSpPr>
          <p:spPr>
            <a:xfrm>
              <a:off x="9344888" y="2113960"/>
              <a:ext cx="591199" cy="356751"/>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6" name="圆角矩形 87"/>
            <p:cNvSpPr/>
            <p:nvPr/>
          </p:nvSpPr>
          <p:spPr>
            <a:xfrm>
              <a:off x="10137602" y="1987539"/>
              <a:ext cx="372662" cy="356751"/>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0" name="矩形 29"/>
            <p:cNvSpPr/>
            <p:nvPr/>
          </p:nvSpPr>
          <p:spPr>
            <a:xfrm>
              <a:off x="9695014" y="2722118"/>
              <a:ext cx="628919" cy="375504"/>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grpSp>
        <p:nvGrpSpPr>
          <p:cNvPr id="44" name="组合 43"/>
          <p:cNvGrpSpPr/>
          <p:nvPr/>
        </p:nvGrpSpPr>
        <p:grpSpPr>
          <a:xfrm>
            <a:off x="6925886" y="1771086"/>
            <a:ext cx="1800000" cy="1800000"/>
            <a:chOff x="6731184" y="1765104"/>
            <a:chExt cx="1800000" cy="1800000"/>
          </a:xfrm>
        </p:grpSpPr>
        <p:sp>
          <p:nvSpPr>
            <p:cNvPr id="22" name="椭圆 21"/>
            <p:cNvSpPr/>
            <p:nvPr/>
          </p:nvSpPr>
          <p:spPr>
            <a:xfrm>
              <a:off x="6731184" y="1765104"/>
              <a:ext cx="1800000" cy="1800000"/>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7" name="等腰三角形 26"/>
            <p:cNvSpPr/>
            <p:nvPr/>
          </p:nvSpPr>
          <p:spPr>
            <a:xfrm>
              <a:off x="7401941" y="1900197"/>
              <a:ext cx="404869" cy="425358"/>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8" name="等腰三角形 27"/>
            <p:cNvSpPr/>
            <p:nvPr/>
          </p:nvSpPr>
          <p:spPr>
            <a:xfrm>
              <a:off x="7914234" y="2661682"/>
              <a:ext cx="202434" cy="425358"/>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1" name="等腰三角形 30"/>
            <p:cNvSpPr/>
            <p:nvPr/>
          </p:nvSpPr>
          <p:spPr>
            <a:xfrm>
              <a:off x="7097555" y="2675180"/>
              <a:ext cx="450309" cy="415338"/>
            </a:xfrm>
            <a:prstGeom prst="triangle">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
        <p:nvSpPr>
          <p:cNvPr id="38" name="矩形 37"/>
          <p:cNvSpPr/>
          <p:nvPr/>
        </p:nvSpPr>
        <p:spPr>
          <a:xfrm>
            <a:off x="6573695" y="1007637"/>
            <a:ext cx="4304383" cy="584775"/>
          </a:xfrm>
          <a:prstGeom prst="rect">
            <a:avLst/>
          </a:prstGeom>
        </p:spPr>
        <p:txBody>
          <a:bodyPr wrap="none">
            <a:spAutoFit/>
          </a:bodyPr>
          <a:lstStyle/>
          <a:p>
            <a:pPr algn="ctr"/>
            <a:r>
              <a:rPr lang="zh-CN" altLang="en-US" sz="3200" b="1" dirty="0">
                <a:latin typeface="黑体" panose="02010609060101010101" pitchFamily="49" charset="-122"/>
                <a:ea typeface="黑体" panose="02010609060101010101" pitchFamily="49" charset="-122"/>
                <a:cs typeface="Times New Roman" panose="02020603050405020304" pitchFamily="16" charset="0"/>
              </a:rPr>
              <a:t>相似度函数：形状相似</a:t>
            </a:r>
            <a:endParaRPr lang="zh-CN" altLang="en-US" sz="3200" b="1" dirty="0">
              <a:latin typeface="黑体" panose="02010609060101010101" pitchFamily="49" charset="-122"/>
              <a:ea typeface="黑体" panose="02010609060101010101" pitchFamily="49" charset="-122"/>
              <a:cs typeface="Times New Roman" panose="02020603050405020304" pitchFamily="16" charset="0"/>
            </a:endParaRPr>
          </a:p>
        </p:txBody>
      </p:sp>
      <p:grpSp>
        <p:nvGrpSpPr>
          <p:cNvPr id="45" name="组合 44"/>
          <p:cNvGrpSpPr/>
          <p:nvPr/>
        </p:nvGrpSpPr>
        <p:grpSpPr>
          <a:xfrm>
            <a:off x="6489662" y="4113088"/>
            <a:ext cx="4676157" cy="2077906"/>
            <a:chOff x="953736" y="3228001"/>
            <a:chExt cx="4676157" cy="2077906"/>
          </a:xfrm>
        </p:grpSpPr>
        <p:sp>
          <p:nvSpPr>
            <p:cNvPr id="46" name="上箭头 45"/>
            <p:cNvSpPr/>
            <p:nvPr/>
          </p:nvSpPr>
          <p:spPr>
            <a:xfrm>
              <a:off x="3173643" y="3228001"/>
              <a:ext cx="396367" cy="401025"/>
            </a:xfrm>
            <a:prstGeom prst="up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47" name="减号 46"/>
            <p:cNvSpPr/>
            <p:nvPr/>
          </p:nvSpPr>
          <p:spPr>
            <a:xfrm>
              <a:off x="953736" y="3577038"/>
              <a:ext cx="4676157" cy="349046"/>
            </a:xfrm>
            <a:prstGeom prst="mathMinus">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48" name="圆角矩形 76"/>
            <p:cNvSpPr/>
            <p:nvPr/>
          </p:nvSpPr>
          <p:spPr>
            <a:xfrm>
              <a:off x="2498549" y="4112162"/>
              <a:ext cx="372662" cy="356751"/>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49" name="圆角矩形 77"/>
            <p:cNvSpPr/>
            <p:nvPr/>
          </p:nvSpPr>
          <p:spPr>
            <a:xfrm>
              <a:off x="3123100" y="4439185"/>
              <a:ext cx="591199" cy="356751"/>
            </a:xfrm>
            <a:prstGeom prst="roundRect">
              <a:avLst>
                <a:gd name="adj" fmla="val 25238"/>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50" name="等腰三角形 49"/>
            <p:cNvSpPr/>
            <p:nvPr/>
          </p:nvSpPr>
          <p:spPr>
            <a:xfrm>
              <a:off x="3216266" y="3865178"/>
              <a:ext cx="404869" cy="425358"/>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51" name="等腰三角形 50"/>
            <p:cNvSpPr/>
            <p:nvPr/>
          </p:nvSpPr>
          <p:spPr>
            <a:xfrm>
              <a:off x="3798264" y="4880549"/>
              <a:ext cx="202434" cy="425358"/>
            </a:xfrm>
            <a:prstGeom prst="triangle">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52" name="矩形 51"/>
            <p:cNvSpPr/>
            <p:nvPr/>
          </p:nvSpPr>
          <p:spPr>
            <a:xfrm>
              <a:off x="2587347" y="4898130"/>
              <a:ext cx="628919" cy="375504"/>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53" name="等腰三角形 52"/>
            <p:cNvSpPr/>
            <p:nvPr/>
          </p:nvSpPr>
          <p:spPr>
            <a:xfrm>
              <a:off x="3878700" y="4202222"/>
              <a:ext cx="450309" cy="415338"/>
            </a:xfrm>
            <a:prstGeom prst="triangle">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Times New Roman" panose="02020603050405020304" pitchFamily="16" charset="0"/>
                <a:cs typeface="Times New Roman" panose="02020603050405020304" pitchFamily="16" charset="0"/>
              </a:rPr>
              <a:t>K</a:t>
            </a:r>
            <a:r>
              <a:rPr lang="zh-CN" altLang="en-US" sz="4000" dirty="0">
                <a:latin typeface="Times New Roman" panose="02020603050405020304" pitchFamily="16" charset="0"/>
                <a:cs typeface="Times New Roman" panose="02020603050405020304" pitchFamily="16" charset="0"/>
              </a:rPr>
              <a:t>均值聚类 </a:t>
            </a:r>
            <a:r>
              <a:rPr lang="en-US" altLang="zh-CN" sz="4000" dirty="0">
                <a:latin typeface="Times New Roman" panose="02020603050405020304" pitchFamily="16" charset="0"/>
                <a:cs typeface="Times New Roman" panose="02020603050405020304" pitchFamily="16" charset="0"/>
              </a:rPr>
              <a:t>(K-means </a:t>
            </a:r>
            <a:r>
              <a:rPr lang="zh-CN" altLang="en-US" sz="4000" dirty="0">
                <a:latin typeface="Times New Roman" panose="02020603050405020304" pitchFamily="16" charset="0"/>
                <a:cs typeface="Times New Roman" panose="02020603050405020304" pitchFamily="16" charset="0"/>
              </a:rPr>
              <a:t>聚类</a:t>
            </a:r>
            <a:r>
              <a:rPr lang="en-US" altLang="zh-CN" sz="4000" dirty="0">
                <a:latin typeface="Times New Roman" panose="02020603050405020304" pitchFamily="16" charset="0"/>
                <a:cs typeface="Times New Roman" panose="02020603050405020304" pitchFamily="16" charset="0"/>
              </a:rPr>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sz="3200" dirty="0">
                    <a:latin typeface="黑体" panose="02010609060101010101" pitchFamily="49" charset="-122"/>
                    <a:ea typeface="黑体" panose="02010609060101010101" pitchFamily="49" charset="-122"/>
                  </a:rPr>
                  <a:t>物以类聚，人以群分</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战国策</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齐策三</a:t>
                </a:r>
                <a:r>
                  <a:rPr lang="en-US" altLang="zh-CN" sz="3200" dirty="0">
                    <a:latin typeface="黑体" panose="02010609060101010101" pitchFamily="49" charset="-122"/>
                    <a:ea typeface="黑体" panose="02010609060101010101" pitchFamily="49" charset="-122"/>
                  </a:rPr>
                  <a:t>》)</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输入：</a:t>
                </a:r>
                <a14:m>
                  <m:oMath xmlns:m="http://schemas.openxmlformats.org/officeDocument/2006/math">
                    <m:r>
                      <a:rPr lang="en-US" altLang="zh-CN" sz="3200" b="1" i="1" smtClean="0">
                        <a:latin typeface="Cambria Math" panose="02040503050406030204"/>
                        <a:ea typeface="黑体" panose="02010609060101010101" pitchFamily="49" charset="-122"/>
                      </a:rPr>
                      <m:t>𝒏</m:t>
                    </m:r>
                  </m:oMath>
                </a14:m>
                <a:r>
                  <a:rPr lang="zh-CN" altLang="en-US" sz="3200" dirty="0">
                    <a:latin typeface="黑体" panose="02010609060101010101" pitchFamily="49" charset="-122"/>
                    <a:ea typeface="黑体" panose="02010609060101010101" pitchFamily="49" charset="-122"/>
                  </a:rPr>
                  <a:t>个数据（无任何标注信息）</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输出：</a:t>
                </a:r>
                <a14:m>
                  <m:oMath xmlns:m="http://schemas.openxmlformats.org/officeDocument/2006/math">
                    <m:r>
                      <a:rPr lang="en-US" altLang="zh-CN" sz="3200" b="1" i="1" smtClean="0">
                        <a:latin typeface="Cambria Math" panose="02040503050406030204"/>
                        <a:ea typeface="黑体" panose="02010609060101010101" pitchFamily="49" charset="-122"/>
                      </a:rPr>
                      <m:t>𝒌</m:t>
                    </m:r>
                  </m:oMath>
                </a14:m>
                <a:r>
                  <a:rPr lang="zh-CN" altLang="en-US" sz="3200" dirty="0">
                    <a:latin typeface="黑体" panose="02010609060101010101" pitchFamily="49" charset="-122"/>
                    <a:ea typeface="黑体" panose="02010609060101010101" pitchFamily="49" charset="-122"/>
                  </a:rPr>
                  <a:t>个聚类结果</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目的：将</a:t>
                </a:r>
                <a14:m>
                  <m:oMath xmlns:m="http://schemas.openxmlformats.org/officeDocument/2006/math">
                    <m:r>
                      <a:rPr lang="en-US" altLang="zh-CN" sz="3200" b="1" i="1" smtClean="0">
                        <a:latin typeface="Cambria Math" panose="02040503050406030204"/>
                        <a:ea typeface="黑体" panose="02010609060101010101" pitchFamily="49" charset="-122"/>
                      </a:rPr>
                      <m:t>𝒏</m:t>
                    </m:r>
                  </m:oMath>
                </a14:m>
                <a:r>
                  <a:rPr lang="zh-CN" altLang="en-US" sz="3200" dirty="0">
                    <a:latin typeface="黑体" panose="02010609060101010101" pitchFamily="49" charset="-122"/>
                    <a:ea typeface="黑体" panose="02010609060101010101" pitchFamily="49" charset="-122"/>
                  </a:rPr>
                  <a:t>个数据聚类到</a:t>
                </a:r>
                <a14:m>
                  <m:oMath xmlns:m="http://schemas.openxmlformats.org/officeDocument/2006/math">
                    <m:r>
                      <a:rPr lang="en-US" altLang="zh-CN" sz="3200" b="1" i="1" smtClean="0">
                        <a:latin typeface="Cambria Math" panose="02040503050406030204"/>
                        <a:ea typeface="黑体" panose="02010609060101010101" pitchFamily="49" charset="-122"/>
                      </a:rPr>
                      <m:t>𝒌</m:t>
                    </m:r>
                  </m:oMath>
                </a14:m>
                <a:r>
                  <a:rPr lang="zh-CN" altLang="en-US" sz="3200" dirty="0">
                    <a:latin typeface="黑体" panose="02010609060101010101" pitchFamily="49" charset="-122"/>
                    <a:ea typeface="黑体" panose="02010609060101010101" pitchFamily="49" charset="-122"/>
                  </a:rPr>
                  <a:t>个集合（也称为类簇）</a:t>
                </a:r>
                <a:endParaRPr lang="en-US" altLang="zh-CN" sz="3200" dirty="0">
                  <a:latin typeface="黑体" panose="02010609060101010101" pitchFamily="49" charset="-122"/>
                  <a:ea typeface="黑体" panose="02010609060101010101" pitchFamily="49" charset="-122"/>
                </a:endParaRPr>
              </a:p>
              <a:p>
                <a:endParaRPr lang="en-US" altLang="zh-CN" sz="3200" dirty="0">
                  <a:latin typeface="黑体" panose="02010609060101010101" pitchFamily="49" charset="-122"/>
                  <a:ea typeface="黑体" panose="02010609060101010101" pitchFamily="49" charset="-122"/>
                </a:endParaRPr>
              </a:p>
              <a:p>
                <a:endParaRPr lang="zh-CN" altLang="en-US" sz="3200" dirty="0">
                  <a:latin typeface="黑体" panose="02010609060101010101" pitchFamily="49" charset="-122"/>
                  <a:ea typeface="黑体" panose="02010609060101010101" pitchFamily="49"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Times New Roman" panose="02020603050405020304" pitchFamily="16" charset="0"/>
                <a:cs typeface="Times New Roman" panose="02020603050405020304" pitchFamily="16" charset="0"/>
              </a:rPr>
              <a:t>K</a:t>
            </a:r>
            <a:r>
              <a:rPr lang="zh-CN" altLang="en-US" sz="4000" dirty="0">
                <a:latin typeface="Times New Roman" panose="02020603050405020304" pitchFamily="16" charset="0"/>
                <a:cs typeface="Times New Roman" panose="02020603050405020304" pitchFamily="16" charset="0"/>
              </a:rPr>
              <a:t>均值聚类算法描述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en-US" sz="3500" dirty="0">
                    <a:latin typeface="黑体" panose="02010609060101010101" pitchFamily="49" charset="-122"/>
                    <a:ea typeface="黑体" panose="02010609060101010101" pitchFamily="49" charset="-122"/>
                  </a:rPr>
                  <a:t>若干定义：</a:t>
                </a:r>
                <a:endParaRPr lang="en-US" altLang="zh-CN" sz="3500" dirty="0">
                  <a:latin typeface="黑体" panose="02010609060101010101" pitchFamily="49" charset="-122"/>
                  <a:ea typeface="黑体" panose="02010609060101010101" pitchFamily="49" charset="-122"/>
                </a:endParaRPr>
              </a:p>
              <a:p>
                <a:pPr lvl="1">
                  <a:lnSpc>
                    <a:spcPct val="140000"/>
                  </a:lnSpc>
                </a:pPr>
                <a14:m>
                  <m:oMath xmlns:m="http://schemas.openxmlformats.org/officeDocument/2006/math">
                    <m:r>
                      <a:rPr lang="en-US" altLang="zh-CN" sz="3200">
                        <a:latin typeface="Cambria Math" panose="02040503050406030204" pitchFamily="18" charset="0"/>
                      </a:rPr>
                      <m:t>𝒏</m:t>
                    </m:r>
                  </m:oMath>
                </a14:m>
                <a:r>
                  <a:rPr lang="zh-CN" altLang="en-US" sz="3200" dirty="0"/>
                  <a:t>个</a:t>
                </a:r>
                <a14:m>
                  <m:oMath xmlns:m="http://schemas.openxmlformats.org/officeDocument/2006/math">
                    <m:r>
                      <a:rPr lang="en-US" altLang="zh-CN" sz="3200">
                        <a:latin typeface="Cambria Math" panose="02040503050406030204" pitchFamily="18" charset="0"/>
                      </a:rPr>
                      <m:t>𝒎</m:t>
                    </m:r>
                  </m:oMath>
                </a14:m>
                <a:r>
                  <a:rPr lang="en-US" altLang="zh-CN" sz="3200" dirty="0"/>
                  <a:t>-</a:t>
                </a:r>
                <a:r>
                  <a:rPr lang="zh-CN" altLang="en-US" sz="3200" dirty="0"/>
                  <a:t>维数据</a:t>
                </a:r>
                <a14:m>
                  <m:oMath xmlns:m="http://schemas.openxmlformats.org/officeDocument/2006/math">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m:t>
                        </m:r>
                        <m:r>
                          <a:rPr lang="en-US" altLang="zh-CN" sz="3200">
                            <a:latin typeface="Cambria Math" panose="02040503050406030204" pitchFamily="18" charset="0"/>
                          </a:rPr>
                          <m:t>𝒙</m:t>
                        </m:r>
                      </m:e>
                      <m:sub>
                        <m:r>
                          <a:rPr lang="en-US" altLang="zh-CN" sz="3200">
                            <a:latin typeface="Cambria Math" panose="02040503050406030204" pitchFamily="18" charset="0"/>
                          </a:rPr>
                          <m:t>𝟏</m:t>
                        </m:r>
                      </m:sub>
                    </m:sSub>
                    <m:r>
                      <a:rPr lang="en-US" altLang="zh-CN" sz="320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𝒙</m:t>
                        </m:r>
                      </m:e>
                      <m:sub>
                        <m:r>
                          <a:rPr lang="en-US" altLang="zh-CN" sz="3200">
                            <a:latin typeface="Cambria Math" panose="02040503050406030204" pitchFamily="18" charset="0"/>
                          </a:rPr>
                          <m:t>𝟐</m:t>
                        </m:r>
                      </m:sub>
                    </m:sSub>
                    <m:r>
                      <a:rPr lang="en-US" altLang="zh-CN" sz="320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𝒙</m:t>
                        </m:r>
                      </m:e>
                      <m:sub>
                        <m:r>
                          <a:rPr lang="en-US" altLang="zh-CN" sz="3200">
                            <a:latin typeface="Cambria Math" panose="02040503050406030204" pitchFamily="18" charset="0"/>
                          </a:rPr>
                          <m:t>𝒏</m:t>
                        </m:r>
                      </m:sub>
                    </m:sSub>
                    <m:r>
                      <a:rPr lang="en-US" altLang="zh-CN" sz="3200">
                        <a:latin typeface="Cambria Math" panose="02040503050406030204" pitchFamily="18" charset="0"/>
                      </a:rPr>
                      <m:t>}</m:t>
                    </m:r>
                  </m:oMath>
                </a14:m>
                <a:r>
                  <a:rPr lang="zh-CN" altLang="en-US" sz="3200" dirty="0"/>
                  <a:t>，</a:t>
                </a:r>
                <a14:m>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𝒙</m:t>
                        </m:r>
                      </m:e>
                      <m:sub>
                        <m:r>
                          <a:rPr lang="en-US" altLang="zh-CN" sz="3200" dirty="0">
                            <a:latin typeface="Cambria Math" panose="02040503050406030204" pitchFamily="18" charset="0"/>
                          </a:rPr>
                          <m:t>𝒊</m:t>
                        </m:r>
                      </m:sub>
                    </m:sSub>
                    <m:r>
                      <a:rPr lang="en-US" altLang="zh-CN" sz="3200" dirty="0">
                        <a:latin typeface="Cambria Math" panose="02040503050406030204" pitchFamily="18" charset="0"/>
                      </a:rPr>
                      <m:t>∈</m:t>
                    </m:r>
                    <m:sSup>
                      <m:sSupPr>
                        <m:ctrlPr>
                          <a:rPr lang="en-US" altLang="zh-CN" sz="3200" i="1" dirty="0">
                            <a:latin typeface="Cambria Math" panose="02040503050406030204" pitchFamily="18" charset="0"/>
                          </a:rPr>
                        </m:ctrlPr>
                      </m:sSupPr>
                      <m:e>
                        <m:r>
                          <a:rPr lang="en-US" altLang="zh-CN" sz="3200" dirty="0">
                            <a:latin typeface="Cambria Math" panose="02040503050406030204" pitchFamily="18" charset="0"/>
                          </a:rPr>
                          <m:t>𝑹</m:t>
                        </m:r>
                      </m:e>
                      <m:sup>
                        <m:r>
                          <a:rPr lang="en-US" altLang="zh-CN" sz="3200" dirty="0">
                            <a:latin typeface="Cambria Math" panose="02040503050406030204" pitchFamily="18" charset="0"/>
                          </a:rPr>
                          <m:t>𝒎</m:t>
                        </m:r>
                      </m:sup>
                    </m:sSup>
                    <m:r>
                      <a:rPr lang="en-US" altLang="zh-CN" sz="3200" dirty="0">
                        <a:latin typeface="Cambria Math" panose="02040503050406030204" pitchFamily="18" charset="0"/>
                      </a:rPr>
                      <m:t>(</m:t>
                    </m:r>
                    <m:r>
                      <a:rPr lang="en-US" altLang="zh-CN" sz="3200" dirty="0">
                        <a:latin typeface="Cambria Math" panose="02040503050406030204" pitchFamily="18" charset="0"/>
                      </a:rPr>
                      <m:t>𝟏</m:t>
                    </m:r>
                    <m:r>
                      <a:rPr lang="en-US" altLang="zh-CN" sz="3200" dirty="0">
                        <a:latin typeface="Cambria Math" panose="02040503050406030204" pitchFamily="18" charset="0"/>
                      </a:rPr>
                      <m:t>≤</m:t>
                    </m:r>
                    <m:r>
                      <a:rPr lang="en-US" altLang="zh-CN" sz="3200" dirty="0">
                        <a:latin typeface="Cambria Math" panose="02040503050406030204" pitchFamily="18" charset="0"/>
                      </a:rPr>
                      <m:t>𝒊</m:t>
                    </m:r>
                    <m:r>
                      <a:rPr lang="en-US" altLang="zh-CN" sz="3200" dirty="0">
                        <a:latin typeface="Cambria Math" panose="02040503050406030204" pitchFamily="18" charset="0"/>
                      </a:rPr>
                      <m:t>≤</m:t>
                    </m:r>
                    <m:r>
                      <a:rPr lang="en-US" altLang="zh-CN" sz="3200" dirty="0">
                        <a:latin typeface="Cambria Math" panose="02040503050406030204" pitchFamily="18" charset="0"/>
                      </a:rPr>
                      <m:t>𝒏</m:t>
                    </m:r>
                    <m:r>
                      <a:rPr lang="en-US" altLang="zh-CN" sz="3200" dirty="0">
                        <a:latin typeface="Cambria Math" panose="02040503050406030204" pitchFamily="18" charset="0"/>
                      </a:rPr>
                      <m:t>)</m:t>
                    </m:r>
                  </m:oMath>
                </a14:m>
                <a:endParaRPr lang="en-US" altLang="zh-CN" sz="3200" dirty="0"/>
              </a:p>
              <a:p>
                <a:pPr lvl="1">
                  <a:lnSpc>
                    <a:spcPct val="140000"/>
                  </a:lnSpc>
                </a:pPr>
                <a:r>
                  <a:rPr lang="zh-CN" altLang="en-US" sz="3200" dirty="0"/>
                  <a:t>两个𝑚维数据之间的欧氏距离为</a:t>
                </a:r>
                <a:endParaRPr lang="zh-CN" altLang="en-US" sz="3200" dirty="0"/>
              </a:p>
              <a:p>
                <a:pPr lvl="1">
                  <a:lnSpc>
                    <a:spcPct val="140000"/>
                  </a:lnSpc>
                </a:pPr>
                <a14:m>
                  <m:oMath xmlns:m="http://schemas.openxmlformats.org/officeDocument/2006/math">
                    <m:r>
                      <a:rPr lang="en-US" altLang="zh-CN" sz="3200">
                        <a:latin typeface="Cambria Math" panose="02040503050406030204" pitchFamily="18" charset="0"/>
                      </a:rPr>
                      <m:t>𝐝</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i="1">
                                <a:latin typeface="Cambria Math" panose="02040503050406030204" pitchFamily="18" charset="0"/>
                              </a:rPr>
                              <m:t>𝑖</m:t>
                            </m:r>
                          </m:sub>
                        </m:sSub>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i="1">
                                <a:latin typeface="Cambria Math" panose="02040503050406030204" pitchFamily="18" charset="0"/>
                              </a:rPr>
                              <m:t>𝑗</m:t>
                            </m:r>
                          </m:sub>
                        </m:sSub>
                      </m:e>
                    </m:d>
                    <m:r>
                      <a:rPr lang="en-US" altLang="zh-CN" sz="3200">
                        <a:latin typeface="Cambria Math" panose="02040503050406030204" pitchFamily="18" charset="0"/>
                      </a:rPr>
                      <m:t>=</m:t>
                    </m:r>
                    <m:rad>
                      <m:radPr>
                        <m:degHide m:val="on"/>
                        <m:ctrlPr>
                          <a:rPr lang="en-US" altLang="zh-CN" sz="3200" i="1">
                            <a:latin typeface="Cambria Math" panose="02040503050406030204" pitchFamily="18" charset="0"/>
                          </a:rPr>
                        </m:ctrlPr>
                      </m:radPr>
                      <m:deg/>
                      <m:e>
                        <m:sSup>
                          <m:sSupPr>
                            <m:ctrlPr>
                              <a:rPr lang="en-US" altLang="zh-CN" sz="3200" i="1">
                                <a:latin typeface="Cambria Math" panose="02040503050406030204" pitchFamily="18" charset="0"/>
                              </a:rPr>
                            </m:ctrlPr>
                          </m:sSupPr>
                          <m:e>
                            <m:r>
                              <a:rPr lang="en-US" altLang="zh-CN" sz="320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a:latin typeface="Cambria Math" panose="02040503050406030204" pitchFamily="18" charset="0"/>
                                  </a:rPr>
                                  <m:t>𝐱</m:t>
                                </m:r>
                              </m:e>
                              <m:sub>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a:latin typeface="Cambria Math" panose="02040503050406030204" pitchFamily="18" charset="0"/>
                                  </a:rPr>
                                  <m:t>𝐱</m:t>
                                </m:r>
                              </m:e>
                              <m:sub>
                                <m:r>
                                  <a:rPr lang="en-US" altLang="zh-CN" sz="3200" b="0" i="1" smtClean="0">
                                    <a:latin typeface="Cambria Math" panose="02040503050406030204" pitchFamily="18" charset="0"/>
                                  </a:rPr>
                                  <m:t>𝑗</m:t>
                                </m:r>
                                <m:r>
                                  <a:rPr lang="en-US" altLang="zh-CN" sz="3200" b="0" i="1" smtClean="0">
                                    <a:latin typeface="Cambria Math" panose="02040503050406030204" pitchFamily="18" charset="0"/>
                                  </a:rPr>
                                  <m:t>1</m:t>
                                </m:r>
                              </m:sub>
                            </m:sSub>
                            <m:r>
                              <a:rPr lang="en-US" altLang="zh-CN" sz="3200">
                                <a:latin typeface="Cambria Math" panose="02040503050406030204" pitchFamily="18" charset="0"/>
                              </a:rPr>
                              <m:t>)</m:t>
                            </m:r>
                          </m:e>
                          <m:sup>
                            <m:r>
                              <a:rPr lang="en-US" altLang="zh-CN" sz="3200">
                                <a:latin typeface="Cambria Math" panose="02040503050406030204" pitchFamily="18" charset="0"/>
                              </a:rPr>
                              <m:t>𝟐</m:t>
                            </m:r>
                          </m:sup>
                        </m:sSup>
                        <m:r>
                          <a:rPr lang="en-US" altLang="zh-CN" sz="3200">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i="1">
                                    <a:latin typeface="Cambria Math" panose="02040503050406030204" pitchFamily="18" charset="0"/>
                                  </a:rPr>
                                  <m:t>𝑖</m:t>
                                </m:r>
                                <m:r>
                                  <a:rPr lang="en-US" altLang="zh-CN" sz="3200" b="0" i="1" smtClean="0">
                                    <a:latin typeface="Cambria Math" panose="02040503050406030204" pitchFamily="18" charset="0"/>
                                  </a:rPr>
                                  <m:t>2</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i="1">
                                    <a:latin typeface="Cambria Math" panose="02040503050406030204" pitchFamily="18" charset="0"/>
                                  </a:rPr>
                                  <m:t>𝑗</m:t>
                                </m:r>
                                <m:r>
                                  <a:rPr lang="en-US" altLang="zh-CN" sz="3200" b="0" i="1" smtClean="0">
                                    <a:latin typeface="Cambria Math" panose="02040503050406030204" pitchFamily="18" charset="0"/>
                                  </a:rPr>
                                  <m:t>2</m:t>
                                </m:r>
                              </m:sub>
                            </m:sSub>
                            <m:r>
                              <a:rPr lang="en-US" altLang="zh-CN" sz="3200">
                                <a:latin typeface="Cambria Math" panose="02040503050406030204" pitchFamily="18" charset="0"/>
                              </a:rPr>
                              <m:t>)</m:t>
                            </m:r>
                          </m:e>
                          <m:sup>
                            <m:r>
                              <a:rPr lang="en-US" altLang="zh-CN" sz="3200">
                                <a:latin typeface="Cambria Math" panose="02040503050406030204" pitchFamily="18" charset="0"/>
                              </a:rPr>
                              <m:t>𝟐</m:t>
                            </m:r>
                          </m:sup>
                        </m:sSup>
                        <m:r>
                          <a:rPr lang="en-US" altLang="zh-CN" sz="3200">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i="1">
                                    <a:latin typeface="Cambria Math" panose="02040503050406030204" pitchFamily="18" charset="0"/>
                                  </a:rPr>
                                  <m:t>𝑖</m:t>
                                </m:r>
                                <m:r>
                                  <a:rPr lang="en-US" altLang="zh-CN" sz="3200" b="0" i="1" smtClean="0">
                                    <a:latin typeface="Cambria Math" panose="02040503050406030204" pitchFamily="18" charset="0"/>
                                  </a:rPr>
                                  <m:t>𝑚</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i="1">
                                    <a:latin typeface="Cambria Math" panose="02040503050406030204" pitchFamily="18" charset="0"/>
                                  </a:rPr>
                                  <m:t>𝑗</m:t>
                                </m:r>
                                <m:r>
                                  <a:rPr lang="en-US" altLang="zh-CN" sz="3200" b="0" i="1" smtClean="0">
                                    <a:latin typeface="Cambria Math" panose="02040503050406030204" pitchFamily="18" charset="0"/>
                                  </a:rPr>
                                  <m:t>𝑚</m:t>
                                </m:r>
                              </m:sub>
                            </m:sSub>
                            <m:r>
                              <a:rPr lang="en-US" altLang="zh-CN" sz="3200">
                                <a:latin typeface="Cambria Math" panose="02040503050406030204" pitchFamily="18" charset="0"/>
                              </a:rPr>
                              <m:t>)</m:t>
                            </m:r>
                          </m:e>
                          <m:sup>
                            <m:r>
                              <a:rPr lang="en-US" altLang="zh-CN" sz="3200">
                                <a:latin typeface="Cambria Math" panose="02040503050406030204" pitchFamily="18" charset="0"/>
                              </a:rPr>
                              <m:t>𝟐</m:t>
                            </m:r>
                          </m:sup>
                        </m:sSup>
                      </m:e>
                    </m:rad>
                  </m:oMath>
                </a14:m>
                <a:r>
                  <a:rPr lang="en-US" altLang="zh-CN" sz="3200" dirty="0"/>
                  <a:t> </a:t>
                </a:r>
                <a14:m>
                  <m:oMath xmlns:m="http://schemas.openxmlformats.org/officeDocument/2006/math">
                    <m:r>
                      <a:rPr lang="en-US" altLang="zh-CN" sz="3200">
                        <a:latin typeface="Cambria Math" panose="02040503050406030204" pitchFamily="18" charset="0"/>
                      </a:rPr>
                      <m:t>𝐝</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i="1">
                                <a:latin typeface="Cambria Math" panose="02040503050406030204" pitchFamily="18" charset="0"/>
                              </a:rPr>
                              <m:t>𝑖</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i="1">
                                <a:latin typeface="Cambria Math" panose="02040503050406030204" pitchFamily="18" charset="0"/>
                              </a:rPr>
                              <m:t>𝑗</m:t>
                            </m:r>
                          </m:sub>
                        </m:sSub>
                      </m:e>
                    </m:d>
                  </m:oMath>
                </a14:m>
                <a:r>
                  <a:rPr lang="zh-CN" altLang="en-US" sz="3200" dirty="0"/>
                  <a:t>值越小，表示</a:t>
                </a:r>
                <a14:m>
                  <m:oMath xmlns:m="http://schemas.openxmlformats.org/officeDocument/2006/math">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b="0" i="1" smtClean="0">
                            <a:latin typeface="Cambria Math" panose="02040503050406030204" pitchFamily="18" charset="0"/>
                          </a:rPr>
                          <m:t>𝑖</m:t>
                        </m:r>
                      </m:sub>
                    </m:sSub>
                  </m:oMath>
                </a14:m>
                <a:r>
                  <a:rPr lang="zh-CN" altLang="en-US" sz="3200" dirty="0"/>
                  <a:t>和</a:t>
                </a:r>
                <a14:m>
                  <m:oMath xmlns:m="http://schemas.openxmlformats.org/officeDocument/2006/math">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𝐱</m:t>
                        </m:r>
                      </m:e>
                      <m:sub>
                        <m:r>
                          <a:rPr lang="en-US" altLang="zh-CN" sz="3200" b="0" i="1" smtClean="0">
                            <a:latin typeface="Cambria Math" panose="02040503050406030204" pitchFamily="18" charset="0"/>
                          </a:rPr>
                          <m:t>𝑗</m:t>
                        </m:r>
                      </m:sub>
                    </m:sSub>
                  </m:oMath>
                </a14:m>
                <a:r>
                  <a:rPr lang="zh-CN" altLang="en-US" sz="3200" dirty="0"/>
                  <a:t>越相似；反之越不相似</a:t>
                </a:r>
                <a:endParaRPr lang="en-US" altLang="zh-CN" sz="3200" dirty="0"/>
              </a:p>
              <a:p>
                <a:pPr lvl="1">
                  <a:lnSpc>
                    <a:spcPct val="140000"/>
                  </a:lnSpc>
                </a:pPr>
                <a:r>
                  <a:rPr lang="zh-CN" altLang="en-US" sz="3200" dirty="0"/>
                  <a:t>聚类集合数目𝑘</a:t>
                </a:r>
                <a:endParaRPr lang="en-US" altLang="zh-CN" sz="3200" dirty="0"/>
              </a:p>
              <a:p>
                <a:r>
                  <a:rPr lang="zh-CN" altLang="en-US" sz="3500" dirty="0">
                    <a:latin typeface="Cambria Math" panose="02040503050406030204" pitchFamily="18" charset="0"/>
                    <a:ea typeface="黑体" panose="02010609060101010101" pitchFamily="49" charset="-122"/>
                    <a:cs typeface="Times New Roman" panose="02020603050405020304" pitchFamily="16" charset="0"/>
                  </a:rPr>
                  <a:t>问题：如何将𝑛个数据依据其相似度大小将它们分别聚类到𝑘个集合，使得每个数据仅属于一个聚类集合。</a:t>
                </a:r>
                <a:endParaRPr lang="zh-CN" altLang="en-US" sz="3500" dirty="0">
                  <a:latin typeface="Cambria Math" panose="02040503050406030204" pitchFamily="18" charset="0"/>
                  <a:ea typeface="黑体" panose="02010609060101010101" pitchFamily="49" charset="-122"/>
                  <a:cs typeface="Times New Roman" panose="02020603050405020304" pitchFamily="16" charset="0"/>
                </a:endParaRPr>
              </a:p>
              <a:p>
                <a:endParaRPr lang="zh-CN" altLang="en-US" sz="3600" dirty="0">
                  <a:latin typeface="Cambria Math" panose="02040503050406030204" pitchFamily="18" charset="0"/>
                  <a:ea typeface="黑体" panose="02010609060101010101" pitchFamily="49" charset="-122"/>
                  <a:cs typeface="Times New Roman" panose="02020603050405020304" pitchFamily="16" charset="0"/>
                </a:endParaRPr>
              </a:p>
              <a:p>
                <a:pPr marL="914400" lvl="2" indent="0">
                  <a:buNone/>
                </a:pPr>
                <a:endParaRPr lang="en-US" altLang="zh-CN" sz="3200" b="1" dirty="0">
                  <a:latin typeface="Cambria Math" panose="02040503050406030204" pitchFamily="18" charset="0"/>
                  <a:ea typeface="黑体" panose="02010609060101010101" pitchFamily="49" charset="-122"/>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9160"/>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a:t>
            </a:r>
            <a:r>
              <a:rPr lang="zh-CN" altLang="en-US" dirty="0"/>
              <a:t>均值聚类算法：</a:t>
            </a:r>
            <a:r>
              <a:rPr lang="zh-CN" altLang="en-US" dirty="0">
                <a:solidFill>
                  <a:srgbClr val="C00000"/>
                </a:solidFill>
              </a:rPr>
              <a:t>初始化</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第一步：初始化聚类质心</a:t>
                </a:r>
                <a:endParaRPr lang="en-US" altLang="zh-CN" dirty="0"/>
              </a:p>
              <a:p>
                <a:pPr marL="0" indent="0">
                  <a:buNone/>
                </a:pPr>
                <a:endParaRPr lang="zh-CN" altLang="en-US" dirty="0"/>
              </a:p>
              <a:p>
                <a:pPr lvl="1"/>
                <a:r>
                  <a:rPr lang="zh-CN" altLang="en-US" dirty="0"/>
                  <a:t>初始化𝑘个聚类质心</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𝑐</m:t>
                        </m:r>
                        <m:r>
                          <a:rPr lang="en-US" altLang="zh-CN">
                            <a:latin typeface="Cambria Math" panose="02040503050406030204" pitchFamily="18" charset="0"/>
                          </a:rPr>
                          <m:t>={</m:t>
                        </m:r>
                        <m:r>
                          <a:rPr lang="en-US" altLang="zh-CN">
                            <a:latin typeface="Cambria Math" panose="02040503050406030204" pitchFamily="18" charset="0"/>
                          </a:rPr>
                          <m:t>𝑐</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𝑐</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𝑐</m:t>
                        </m:r>
                      </m:e>
                      <m:sub>
                        <m:r>
                          <a:rPr lang="en-US" altLang="zh-CN">
                            <a:latin typeface="Cambria Math" panose="02040503050406030204" pitchFamily="18" charset="0"/>
                          </a:rPr>
                          <m:t>𝑘</m:t>
                        </m:r>
                      </m:sub>
                    </m:sSub>
                    <m:r>
                      <a:rPr lang="en-US" altLang="zh-CN">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𝑐</m:t>
                        </m:r>
                      </m:e>
                      <m:sub>
                        <m:r>
                          <a:rPr lang="en-US" altLang="zh-CN" dirty="0">
                            <a:latin typeface="Cambria Math" panose="02040503050406030204" pitchFamily="18" charset="0"/>
                          </a:rPr>
                          <m:t>𝑗</m:t>
                        </m:r>
                      </m:sub>
                    </m:sSub>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𝑅</m:t>
                        </m:r>
                      </m:e>
                      <m:sup>
                        <m:r>
                          <a:rPr lang="en-US" altLang="zh-CN" dirty="0">
                            <a:latin typeface="Cambria Math" panose="02040503050406030204" pitchFamily="18" charset="0"/>
                          </a:rPr>
                          <m:t>𝑚</m:t>
                        </m:r>
                      </m:sup>
                    </m:sSup>
                    <m:r>
                      <a:rPr lang="en-US" altLang="zh-CN" dirty="0">
                        <a:latin typeface="Cambria Math" panose="02040503050406030204" pitchFamily="18" charset="0"/>
                      </a:rPr>
                      <m:t>(</m:t>
                    </m:r>
                    <m:r>
                      <a:rPr lang="en-US" altLang="zh-CN" dirty="0">
                        <a:latin typeface="Cambria Math" panose="02040503050406030204" pitchFamily="18" charset="0"/>
                      </a:rPr>
                      <m:t>1</m:t>
                    </m:r>
                    <m:r>
                      <a:rPr lang="en-US" altLang="zh-CN" dirty="0">
                        <a:latin typeface="Cambria Math" panose="02040503050406030204" pitchFamily="18" charset="0"/>
                      </a:rPr>
                      <m:t>≤</m:t>
                    </m:r>
                    <m:r>
                      <a:rPr lang="en-US" altLang="zh-CN" dirty="0">
                        <a:latin typeface="Cambria Math" panose="02040503050406030204" pitchFamily="18" charset="0"/>
                      </a:rPr>
                      <m:t>𝑗</m:t>
                    </m:r>
                    <m:r>
                      <a:rPr lang="en-US" altLang="zh-CN" dirty="0">
                        <a:latin typeface="Cambria Math" panose="02040503050406030204" pitchFamily="18" charset="0"/>
                      </a:rPr>
                      <m:t>≤</m:t>
                    </m:r>
                    <m:r>
                      <a:rPr lang="en-US" altLang="zh-CN" dirty="0">
                        <a:latin typeface="Cambria Math" panose="02040503050406030204" pitchFamily="18" charset="0"/>
                      </a:rPr>
                      <m:t>𝑘</m:t>
                    </m:r>
                    <m:r>
                      <a:rPr lang="en-US" altLang="zh-CN" dirty="0">
                        <a:latin typeface="Cambria Math" panose="02040503050406030204" pitchFamily="18" charset="0"/>
                      </a:rPr>
                      <m:t>)</m:t>
                    </m:r>
                  </m:oMath>
                </a14:m>
                <a:endParaRPr lang="en-US" altLang="zh-CN" dirty="0"/>
              </a:p>
              <a:p>
                <a:pPr lvl="1"/>
                <a:endParaRPr lang="en-US" altLang="zh-CN" dirty="0"/>
              </a:p>
              <a:p>
                <a:pPr lvl="1"/>
                <a:r>
                  <a:rPr lang="zh-CN" altLang="en-US" dirty="0"/>
                  <a:t>每个聚类质心</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𝑐</m:t>
                        </m:r>
                      </m:e>
                      <m:sub>
                        <m:r>
                          <a:rPr lang="en-US" altLang="zh-CN" dirty="0">
                            <a:latin typeface="Cambria Math" panose="02040503050406030204" pitchFamily="18" charset="0"/>
                          </a:rPr>
                          <m:t>𝑗</m:t>
                        </m:r>
                      </m:sub>
                    </m:sSub>
                  </m:oMath>
                </a14:m>
                <a:r>
                  <a:rPr lang="zh-CN" altLang="en-US" dirty="0"/>
                  <a:t>所在集合记为</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𝐺</m:t>
                        </m:r>
                      </m:e>
                      <m:sub>
                        <m:r>
                          <a:rPr lang="en-US" altLang="zh-CN" dirty="0">
                            <a:latin typeface="Cambria Math" panose="02040503050406030204" pitchFamily="18" charset="0"/>
                          </a:rPr>
                          <m:t>𝑗</m:t>
                        </m:r>
                      </m:sub>
                    </m:sSub>
                  </m:oMath>
                </a14:m>
                <a:endParaRPr lang="zh-CN" altLang="en-US" dirty="0"/>
              </a:p>
              <a:p>
                <a:pPr marL="457200" lvl="1"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Times New Roman" panose="02020603050405020304" pitchFamily="16" charset="0"/>
                <a:cs typeface="Times New Roman" panose="02020603050405020304" pitchFamily="16" charset="0"/>
              </a:rPr>
              <a:t>K</a:t>
            </a:r>
            <a:r>
              <a:rPr lang="zh-CN" altLang="en-US" sz="4000" dirty="0">
                <a:latin typeface="Times New Roman" panose="02020603050405020304" pitchFamily="16" charset="0"/>
                <a:cs typeface="Times New Roman" panose="02020603050405020304" pitchFamily="16" charset="0"/>
              </a:rPr>
              <a:t>均值聚类算法：</a:t>
            </a:r>
            <a:r>
              <a:rPr lang="zh-CN" altLang="en-US" sz="4000" kern="0" dirty="0">
                <a:solidFill>
                  <a:srgbClr val="C00000"/>
                </a:solidFill>
                <a:latin typeface="Times New Roman" panose="02020603050405020304" pitchFamily="16" charset="0"/>
                <a:cs typeface="Times New Roman" panose="02020603050405020304" pitchFamily="16" charset="0"/>
              </a:rPr>
              <a:t>对数据进行聚类</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第二步：将每个待聚类数据放入唯一一个聚类集合中</a:t>
                </a:r>
                <a:endParaRPr lang="zh-CN" altLang="en-US" dirty="0"/>
              </a:p>
              <a:p>
                <a:pPr marL="0" indent="0">
                  <a:buNone/>
                </a:pPr>
                <a:endParaRPr lang="zh-CN" altLang="en-US" dirty="0"/>
              </a:p>
              <a:p>
                <a:pPr lvl="1"/>
                <a:r>
                  <a:rPr lang="zh-CN" altLang="en-US" dirty="0"/>
                  <a:t>计算待聚类数据</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𝑥</m:t>
                        </m:r>
                      </m:e>
                      <m:sub>
                        <m:r>
                          <a:rPr lang="en-US" altLang="zh-CN" dirty="0">
                            <a:latin typeface="Cambria Math" panose="02040503050406030204" pitchFamily="18" charset="0"/>
                          </a:rPr>
                          <m:t>𝑖</m:t>
                        </m:r>
                      </m:sub>
                    </m:sSub>
                  </m:oMath>
                </a14:m>
                <a:r>
                  <a:rPr lang="zh-CN" altLang="en-US" dirty="0"/>
                  <a:t>和质心</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𝑐</m:t>
                        </m:r>
                      </m:e>
                      <m:sub>
                        <m:r>
                          <a:rPr lang="en-US" altLang="zh-CN" dirty="0">
                            <a:latin typeface="Cambria Math" panose="02040503050406030204" pitchFamily="18" charset="0"/>
                          </a:rPr>
                          <m:t>𝑗</m:t>
                        </m:r>
                      </m:sub>
                    </m:sSub>
                  </m:oMath>
                </a14:m>
                <a:r>
                  <a:rPr lang="zh-CN" altLang="en-US" dirty="0"/>
                  <a:t>之间的欧氏距离</a:t>
                </a:r>
                <a14:m>
                  <m:oMath xmlns:m="http://schemas.openxmlformats.org/officeDocument/2006/math">
                    <m:r>
                      <a:rPr lang="en-US" altLang="zh-CN">
                        <a:latin typeface="Cambria Math" panose="02040503050406030204" pitchFamily="18" charset="0"/>
                      </a:rPr>
                      <m:t>𝑑</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𝑐</m:t>
                            </m:r>
                          </m:e>
                          <m:sub>
                            <m:r>
                              <a:rPr lang="en-US" altLang="zh-CN">
                                <a:latin typeface="Cambria Math" panose="02040503050406030204" pitchFamily="18" charset="0"/>
                              </a:rPr>
                              <m:t>𝑗</m:t>
                            </m:r>
                          </m:sub>
                        </m:sSub>
                      </m:e>
                    </m:d>
                    <m:r>
                      <a:rPr lang="en-US" altLang="zh-CN">
                        <a:latin typeface="Cambria Math" panose="02040503050406030204" pitchFamily="18" charset="0"/>
                      </a:rPr>
                      <m:t> </m:t>
                    </m:r>
                    <m:d>
                      <m:dPr>
                        <m:ctrlPr>
                          <a:rPr lang="en-US" altLang="zh-CN" i="1" dirty="0">
                            <a:latin typeface="Cambria Math" panose="02040503050406030204" pitchFamily="18" charset="0"/>
                          </a:rPr>
                        </m:ctrlPr>
                      </m:dPr>
                      <m:e>
                        <m:r>
                          <a:rPr lang="en-US" altLang="zh-CN" dirty="0">
                            <a:latin typeface="Cambria Math" panose="02040503050406030204" pitchFamily="18" charset="0"/>
                          </a:rPr>
                          <m:t>1</m:t>
                        </m:r>
                        <m:r>
                          <a:rPr lang="en-US" altLang="zh-CN" dirty="0">
                            <a:latin typeface="Cambria Math" panose="02040503050406030204" pitchFamily="18" charset="0"/>
                          </a:rPr>
                          <m:t>≤</m:t>
                        </m:r>
                        <m:r>
                          <a:rPr lang="en-US" altLang="zh-CN" dirty="0">
                            <a:latin typeface="Cambria Math" panose="02040503050406030204" pitchFamily="18" charset="0"/>
                          </a:rPr>
                          <m:t>𝑖</m:t>
                        </m:r>
                        <m:r>
                          <a:rPr lang="en-US" altLang="zh-CN" dirty="0">
                            <a:latin typeface="Cambria Math" panose="02040503050406030204" pitchFamily="18" charset="0"/>
                          </a:rPr>
                          <m:t>≤</m:t>
                        </m:r>
                        <m:r>
                          <a:rPr lang="en-US" altLang="zh-CN" dirty="0">
                            <a:latin typeface="Cambria Math" panose="02040503050406030204" pitchFamily="18" charset="0"/>
                          </a:rPr>
                          <m:t>𝑛</m:t>
                        </m:r>
                        <m:r>
                          <a:rPr lang="en-US" altLang="zh-CN" dirty="0">
                            <a:latin typeface="Cambria Math" panose="02040503050406030204" pitchFamily="18" charset="0"/>
                          </a:rPr>
                          <m:t>,</m:t>
                        </m:r>
                        <m:r>
                          <a:rPr lang="en-US" altLang="zh-CN" dirty="0">
                            <a:latin typeface="Cambria Math" panose="02040503050406030204" pitchFamily="18" charset="0"/>
                          </a:rPr>
                          <m:t>1</m:t>
                        </m:r>
                        <m:r>
                          <a:rPr lang="en-US" altLang="zh-CN" dirty="0">
                            <a:latin typeface="Cambria Math" panose="02040503050406030204" pitchFamily="18" charset="0"/>
                          </a:rPr>
                          <m:t>≤</m:t>
                        </m:r>
                        <m:r>
                          <a:rPr lang="en-US" altLang="zh-CN" dirty="0">
                            <a:latin typeface="Cambria Math" panose="02040503050406030204" pitchFamily="18" charset="0"/>
                          </a:rPr>
                          <m:t>𝑗</m:t>
                        </m:r>
                        <m:r>
                          <a:rPr lang="en-US" altLang="zh-CN" dirty="0">
                            <a:latin typeface="Cambria Math" panose="02040503050406030204" pitchFamily="18" charset="0"/>
                          </a:rPr>
                          <m:t>≤</m:t>
                        </m:r>
                        <m:r>
                          <a:rPr lang="en-US" altLang="zh-CN" dirty="0">
                            <a:latin typeface="Cambria Math" panose="02040503050406030204" pitchFamily="18" charset="0"/>
                          </a:rPr>
                          <m:t>𝑘</m:t>
                        </m:r>
                      </m:e>
                    </m:d>
                  </m:oMath>
                </a14:m>
                <a:endParaRPr lang="en-US" altLang="zh-CN" dirty="0"/>
              </a:p>
              <a:p>
                <a:pPr lvl="1"/>
                <a:endParaRPr lang="en-US" altLang="zh-CN" dirty="0"/>
              </a:p>
              <a:p>
                <a:pPr lvl="1"/>
                <a:r>
                  <a:rPr lang="zh-CN" altLang="en-US" dirty="0"/>
                  <a:t>将每个</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𝑥</m:t>
                        </m:r>
                      </m:e>
                      <m:sub>
                        <m:r>
                          <a:rPr lang="en-US" altLang="zh-CN" dirty="0">
                            <a:latin typeface="Cambria Math" panose="02040503050406030204" pitchFamily="18" charset="0"/>
                          </a:rPr>
                          <m:t>𝑖</m:t>
                        </m:r>
                      </m:sub>
                    </m:sSub>
                  </m:oMath>
                </a14:m>
                <a:r>
                  <a:rPr lang="zh-CN" altLang="en-US" dirty="0"/>
                  <a:t>放入与之距离最近聚类质心所在聚类集合中，即</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a:rPr lang="en-US" altLang="zh-CN">
                                <a:latin typeface="Cambria Math" panose="02040503050406030204" pitchFamily="18" charset="0"/>
                              </a:rPr>
                              <m:t>  </m:t>
                            </m:r>
                            <m:r>
                              <m:rPr>
                                <m:sty m:val="p"/>
                              </m:rPr>
                              <a:rPr lang="en-US" altLang="zh-CN">
                                <a:latin typeface="Cambria Math" panose="02040503050406030204" pitchFamily="18" charset="0"/>
                              </a:rPr>
                              <m:t>argmin</m:t>
                            </m:r>
                          </m:e>
                          <m:lim>
                            <m:sSub>
                              <m:sSubPr>
                                <m:ctrlPr>
                                  <a:rPr lang="en-US" altLang="zh-CN" i="1">
                                    <a:latin typeface="Cambria Math" panose="02040503050406030204" pitchFamily="18" charset="0"/>
                                  </a:rPr>
                                </m:ctrlPr>
                              </m:sSubPr>
                              <m:e>
                                <m:r>
                                  <a:rPr lang="en-US" altLang="zh-CN">
                                    <a:latin typeface="Cambria Math" panose="02040503050406030204" pitchFamily="18" charset="0"/>
                                  </a:rPr>
                                  <m:t>𝑐</m:t>
                                </m:r>
                              </m:e>
                              <m:sub>
                                <m:r>
                                  <a:rPr lang="en-US" altLang="zh-CN">
                                    <a:latin typeface="Cambria Math" panose="02040503050406030204" pitchFamily="18" charset="0"/>
                                  </a:rPr>
                                  <m:t>𝑗</m:t>
                                </m:r>
                                <m:r>
                                  <a:rPr lang="en-US" altLang="zh-CN">
                                    <a:latin typeface="Cambria Math" panose="02040503050406030204" pitchFamily="18" charset="0"/>
                                  </a:rPr>
                                  <m:t>∈</m:t>
                                </m:r>
                                <m:r>
                                  <a:rPr lang="en-US" altLang="zh-CN">
                                    <a:latin typeface="Cambria Math" panose="02040503050406030204" pitchFamily="18" charset="0"/>
                                  </a:rPr>
                                  <m:t>𝐶</m:t>
                                </m:r>
                              </m:sub>
                            </m:sSub>
                          </m:lim>
                        </m:limLow>
                      </m:fName>
                      <m:e>
                        <m:r>
                          <a:rPr lang="en-US" altLang="zh-CN">
                            <a:latin typeface="Cambria Math" panose="02040503050406030204" pitchFamily="18" charset="0"/>
                          </a:rPr>
                          <m:t>𝑑</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𝑐</m:t>
                            </m:r>
                          </m:e>
                          <m:sub>
                            <m:r>
                              <a:rPr lang="en-US" altLang="zh-CN">
                                <a:latin typeface="Cambria Math" panose="02040503050406030204" pitchFamily="18" charset="0"/>
                              </a:rPr>
                              <m:t>𝑗</m:t>
                            </m:r>
                          </m:sub>
                        </m:sSub>
                        <m:r>
                          <a:rPr lang="en-US" altLang="zh-CN">
                            <a:latin typeface="Cambria Math" panose="02040503050406030204" pitchFamily="18" charset="0"/>
                          </a:rPr>
                          <m:t>)</m:t>
                        </m:r>
                      </m:e>
                    </m:func>
                  </m:oMath>
                </a14:m>
                <a:endParaRPr lang="en-US" altLang="zh-CN" dirty="0"/>
              </a:p>
              <a:p>
                <a:pPr lvl="1"/>
                <a:endParaRPr lang="en-US" altLang="zh-CN" dirty="0"/>
              </a:p>
              <a:p>
                <a:pPr marL="457200" lvl="1" indent="0">
                  <a:lnSpc>
                    <a:spcPct val="150000"/>
                  </a:lnSpc>
                  <a:buNone/>
                </a:pPr>
                <a:endParaRPr lang="en-US" altLang="zh-CN" dirty="0"/>
              </a:p>
              <a:p>
                <a:pPr marL="457200" lvl="1"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4426"/>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Times New Roman" panose="02020603050405020304" pitchFamily="16" charset="0"/>
                <a:cs typeface="Times New Roman" panose="02020603050405020304" pitchFamily="16" charset="0"/>
              </a:rPr>
              <a:t>K</a:t>
            </a:r>
            <a:r>
              <a:rPr lang="zh-CN" altLang="en-US" sz="4000" dirty="0">
                <a:latin typeface="Times New Roman" panose="02020603050405020304" pitchFamily="16" charset="0"/>
                <a:cs typeface="Times New Roman" panose="02020603050405020304" pitchFamily="16" charset="0"/>
              </a:rPr>
              <a:t>均值聚类算法：</a:t>
            </a:r>
            <a:r>
              <a:rPr lang="zh-CN" altLang="en-US" sz="4000" kern="0" dirty="0">
                <a:solidFill>
                  <a:srgbClr val="C00000"/>
                </a:solidFill>
                <a:latin typeface="Times New Roman" panose="02020603050405020304" pitchFamily="16" charset="0"/>
                <a:cs typeface="Times New Roman" panose="02020603050405020304" pitchFamily="16" charset="0"/>
              </a:rPr>
              <a:t>更新聚类质心</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第三步：根据聚类结果、更新聚类质心</a:t>
                </a:r>
                <a:endParaRPr lang="zh-CN" altLang="en-US" dirty="0"/>
              </a:p>
              <a:p>
                <a:pPr marL="0" indent="0">
                  <a:buNone/>
                </a:pPr>
                <a:endParaRPr lang="zh-CN" altLang="en-US" dirty="0"/>
              </a:p>
              <a:p>
                <a:pPr lvl="1"/>
                <a:r>
                  <a:rPr lang="zh-CN" altLang="en-US" dirty="0"/>
                  <a:t>根据每个聚类集合中所包含的数据，更新该聚类集合质心值，即：</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𝑐</m:t>
                        </m:r>
                      </m:e>
                      <m:sub>
                        <m:r>
                          <a:rPr lang="en-US" altLang="zh-CN">
                            <a:latin typeface="Cambria Math" panose="02040503050406030204" pitchFamily="18" charset="0"/>
                          </a:rPr>
                          <m:t>𝑗</m:t>
                        </m:r>
                      </m:sub>
                    </m:sSub>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𝐺</m:t>
                            </m:r>
                          </m:e>
                          <m:sub>
                            <m:r>
                              <a:rPr lang="en-US" altLang="zh-CN">
                                <a:latin typeface="Cambria Math" panose="02040503050406030204" pitchFamily="18" charset="0"/>
                              </a:rPr>
                              <m:t>𝑗</m:t>
                            </m:r>
                          </m:sub>
                        </m:sSub>
                        <m:r>
                          <a:rPr lang="en-US" altLang="zh-CN">
                            <a:latin typeface="Cambria Math" panose="02040503050406030204" pitchFamily="18" charset="0"/>
                          </a:rPr>
                          <m:t>|</m:t>
                        </m:r>
                      </m:den>
                    </m:f>
                    <m:nary>
                      <m:naryPr>
                        <m:chr m:val="∑"/>
                        <m:supHide m:val="on"/>
                        <m:ctrlPr>
                          <a:rPr lang="en-US" altLang="zh-CN" i="1">
                            <a:latin typeface="Cambria Math" panose="02040503050406030204" pitchFamily="18" charset="0"/>
                          </a:rPr>
                        </m:ctrlPr>
                      </m:naryPr>
                      <m:sub>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m:rPr>
                            <m:brk m:alnAt="7"/>
                          </m:rP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𝐺</m:t>
                            </m:r>
                          </m:e>
                          <m:sub>
                            <m:r>
                              <a:rPr lang="en-US" altLang="zh-CN">
                                <a:latin typeface="Cambria Math" panose="02040503050406030204" pitchFamily="18" charset="0"/>
                              </a:rPr>
                              <m:t>𝑗</m:t>
                            </m:r>
                          </m:sub>
                        </m:sSub>
                      </m:sub>
                      <m:sup/>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e>
                    </m:nary>
                  </m:oMath>
                </a14:m>
                <a:endParaRPr lang="en-US" altLang="zh-CN" dirty="0"/>
              </a:p>
              <a:p>
                <a:pPr lvl="1"/>
                <a:endParaRPr lang="en-US" altLang="zh-CN" dirty="0"/>
              </a:p>
              <a:p>
                <a:pPr marL="457200" lvl="1" indent="0">
                  <a:lnSpc>
                    <a:spcPct val="150000"/>
                  </a:lnSpc>
                  <a:buNone/>
                </a:pPr>
                <a:endParaRPr lang="en-US" altLang="zh-CN" dirty="0"/>
              </a:p>
              <a:p>
                <a:pPr marL="457200" lvl="1"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Times New Roman" panose="02020603050405020304" pitchFamily="16" charset="0"/>
                <a:cs typeface="Times New Roman" panose="02020603050405020304" pitchFamily="16" charset="0"/>
              </a:rPr>
              <a:t>K</a:t>
            </a:r>
            <a:r>
              <a:rPr lang="zh-CN" altLang="en-US" sz="4000" dirty="0">
                <a:latin typeface="Times New Roman" panose="02020603050405020304" pitchFamily="16" charset="0"/>
                <a:cs typeface="Times New Roman" panose="02020603050405020304" pitchFamily="16" charset="0"/>
              </a:rPr>
              <a:t>均值聚类算法：</a:t>
            </a:r>
            <a:r>
              <a:rPr lang="zh-CN" altLang="en-US" sz="4000" kern="0" dirty="0">
                <a:solidFill>
                  <a:srgbClr val="C00000"/>
                </a:solidFill>
                <a:latin typeface="Times New Roman" panose="02020603050405020304" pitchFamily="16" charset="0"/>
                <a:cs typeface="Times New Roman" panose="02020603050405020304" pitchFamily="16" charset="0"/>
              </a:rPr>
              <a:t>更新聚类质心</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第四步：算法循环迭代，直到满足条件</a:t>
            </a:r>
            <a:endParaRPr lang="zh-CN" altLang="en-US" dirty="0"/>
          </a:p>
          <a:p>
            <a:pPr lvl="1"/>
            <a:endParaRPr lang="zh-CN" altLang="en-US" dirty="0"/>
          </a:p>
          <a:p>
            <a:pPr lvl="1"/>
            <a:r>
              <a:rPr lang="zh-CN" altLang="en-US" dirty="0"/>
              <a:t>在新聚类质心基础上，根据欧氏距离大小，将每个待聚类数据放入唯一一个聚类集合中</a:t>
            </a:r>
            <a:endParaRPr lang="en-US" altLang="zh-CN" dirty="0"/>
          </a:p>
          <a:p>
            <a:pPr lvl="1"/>
            <a:r>
              <a:rPr lang="zh-CN" altLang="en-US" dirty="0"/>
              <a:t>根据新的聚类结果、更新聚类质心</a:t>
            </a:r>
            <a:endParaRPr lang="en-US" altLang="zh-CN" dirty="0"/>
          </a:p>
          <a:p>
            <a:pPr lvl="1"/>
            <a:r>
              <a:rPr lang="zh-CN" altLang="en-US" dirty="0"/>
              <a:t>聚类迭代满足如下任意一个条件，则聚类停止：</a:t>
            </a:r>
            <a:endParaRPr lang="en-US" altLang="zh-CN" dirty="0"/>
          </a:p>
          <a:p>
            <a:pPr lvl="2"/>
            <a:r>
              <a:rPr lang="zh-CN" altLang="en-US" dirty="0"/>
              <a:t>已经达到了迭代次数上限</a:t>
            </a:r>
            <a:endParaRPr lang="en-US" altLang="zh-CN" dirty="0"/>
          </a:p>
          <a:p>
            <a:pPr lvl="2"/>
            <a:r>
              <a:rPr lang="zh-CN" altLang="en-US" dirty="0"/>
              <a:t>前后两次迭代中，聚类质心基本保持不变</a:t>
            </a:r>
            <a:endParaRPr lang="en-US" altLang="zh-CN" dirty="0"/>
          </a:p>
          <a:p>
            <a:pPr lvl="3"/>
            <a:endParaRPr lang="en-US" altLang="zh-CN" dirty="0"/>
          </a:p>
          <a:p>
            <a:pPr lvl="1"/>
            <a:endParaRPr lang="en-US" altLang="zh-CN" dirty="0"/>
          </a:p>
          <a:p>
            <a:pPr lvl="1"/>
            <a:endParaRPr lang="en-US" altLang="zh-CN" dirty="0"/>
          </a:p>
          <a:p>
            <a:pPr marL="457200" lvl="1" indent="0">
              <a:lnSpc>
                <a:spcPct val="150000"/>
              </a:lnSpc>
              <a:buNone/>
            </a:pPr>
            <a:endParaRPr lang="en-US" altLang="zh-CN" dirty="0"/>
          </a:p>
          <a:p>
            <a:pPr marL="457200" lvl="1" indent="0">
              <a:buNone/>
            </a:pP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方差：用来计算变量（观察值）与样本平均值之间的差异</a:t>
            </a:r>
            <a:endParaRPr lang="en-US" altLang="zh-CN" dirty="0"/>
          </a:p>
          <a:p>
            <a:endParaRPr lang="en-US" altLang="zh-CN" dirty="0"/>
          </a:p>
          <a:p>
            <a:pPr marL="457200" lvl="1" indent="0">
              <a:lnSpc>
                <a:spcPct val="150000"/>
              </a:lnSpc>
              <a:buNone/>
            </a:pPr>
            <a:endParaRPr lang="en-US" altLang="zh-CN" dirty="0"/>
          </a:p>
          <a:p>
            <a:pPr marL="457200" lvl="1" indent="0">
              <a:lnSpc>
                <a:spcPct val="150000"/>
              </a:lnSpc>
              <a:buNone/>
            </a:pP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欧氏距离与方差量纲相同</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最小化每个类簇方差将使得最终聚类结果中每个聚类集合中所包含数据呈现出来差异性最小</a:t>
            </a:r>
            <a:endParaRPr lang="en-US" altLang="zh-CN" dirty="0"/>
          </a:p>
          <a:p>
            <a:pPr lvl="1"/>
            <a:endParaRPr lang="en-US" altLang="zh-CN" dirty="0"/>
          </a:p>
          <a:p>
            <a:pPr lvl="1"/>
            <a:endParaRPr lang="en-US" altLang="zh-CN" dirty="0"/>
          </a:p>
          <a:p>
            <a:pPr marL="457200" lvl="1" indent="0">
              <a:lnSpc>
                <a:spcPct val="150000"/>
              </a:lnSpc>
              <a:buNone/>
            </a:pPr>
            <a:endParaRPr lang="en-US" altLang="zh-CN" dirty="0"/>
          </a:p>
          <a:p>
            <a:pPr marL="457200" lvl="1" indent="0">
              <a:buNone/>
            </a:pPr>
            <a:endParaRPr lang="zh-CN" altLang="en-US" dirty="0"/>
          </a:p>
        </p:txBody>
      </p:sp>
      <p:sp>
        <p:nvSpPr>
          <p:cNvPr id="5" name="椭圆形标注 20"/>
          <p:cNvSpPr/>
          <p:nvPr/>
        </p:nvSpPr>
        <p:spPr>
          <a:xfrm>
            <a:off x="3655546" y="1426697"/>
            <a:ext cx="2509511" cy="1379313"/>
          </a:xfrm>
          <a:prstGeom prst="wedgeEllipseCallout">
            <a:avLst>
              <a:gd name="adj1" fmla="val 27502"/>
              <a:gd name="adj2" fmla="val 6746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 name="标题 1"/>
          <p:cNvSpPr>
            <a:spLocks noGrp="1"/>
          </p:cNvSpPr>
          <p:nvPr>
            <p:ph type="title"/>
          </p:nvPr>
        </p:nvSpPr>
        <p:spPr/>
        <p:txBody>
          <a:bodyPr/>
          <a:lstStyle/>
          <a:p>
            <a:r>
              <a:rPr lang="en-US" altLang="zh-CN" sz="4000" dirty="0">
                <a:latin typeface="Times New Roman" panose="02020603050405020304" pitchFamily="16" charset="0"/>
                <a:cs typeface="Times New Roman" panose="02020603050405020304" pitchFamily="16" charset="0"/>
              </a:rPr>
              <a:t>K</a:t>
            </a:r>
            <a:r>
              <a:rPr lang="zh-CN" altLang="en-US" sz="4000" dirty="0">
                <a:latin typeface="Times New Roman" panose="02020603050405020304" pitchFamily="16" charset="0"/>
                <a:cs typeface="Times New Roman" panose="02020603050405020304" pitchFamily="16" charset="0"/>
              </a:rPr>
              <a:t>均值聚类的另一个视角： </a:t>
            </a:r>
            <a:r>
              <a:rPr lang="zh-CN" altLang="en-US" sz="4000" dirty="0">
                <a:solidFill>
                  <a:srgbClr val="C00000"/>
                </a:solidFill>
                <a:latin typeface="Times New Roman" panose="02020603050405020304" pitchFamily="16" charset="0"/>
                <a:cs typeface="Times New Roman" panose="02020603050405020304" pitchFamily="16" charset="0"/>
              </a:rPr>
              <a:t>最小化每个类簇的方差</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4" name="TextBox 3"/>
              <p:cNvSpPr txBox="1"/>
              <p:nvPr/>
            </p:nvSpPr>
            <p:spPr>
              <a:xfrm>
                <a:off x="1856994" y="1383684"/>
                <a:ext cx="5936836" cy="145982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3000" i="1" smtClean="0">
                              <a:latin typeface="Cambria Math" panose="02040503050406030204" pitchFamily="18" charset="0"/>
                              <a:ea typeface="华文楷体" panose="02010600040101010101" pitchFamily="2" charset="-122"/>
                            </a:rPr>
                          </m:ctrlPr>
                        </m:funcPr>
                        <m:fName>
                          <m:limLow>
                            <m:limLowPr>
                              <m:ctrlPr>
                                <a:rPr lang="en-US" altLang="zh-CN" sz="3000" i="1">
                                  <a:latin typeface="Cambria Math" panose="02040503050406030204" pitchFamily="18" charset="0"/>
                                  <a:ea typeface="华文楷体" panose="02010600040101010101" pitchFamily="2" charset="-122"/>
                                </a:rPr>
                              </m:ctrlPr>
                            </m:limLowPr>
                            <m:e>
                              <m:r>
                                <m:rPr>
                                  <m:sty m:val="p"/>
                                </m:rPr>
                                <a:rPr lang="en-US" altLang="zh-CN" sz="3000">
                                  <a:latin typeface="Cambria Math" panose="02040503050406030204" pitchFamily="18" charset="0"/>
                                  <a:ea typeface="华文楷体" panose="02010600040101010101" pitchFamily="2" charset="-122"/>
                                </a:rPr>
                                <m:t>arg</m:t>
                              </m:r>
                              <m:r>
                                <a:rPr lang="en-US" altLang="zh-CN" sz="3000">
                                  <a:latin typeface="Cambria Math" panose="02040503050406030204" pitchFamily="18" charset="0"/>
                                  <a:ea typeface="华文楷体" panose="02010600040101010101" pitchFamily="2" charset="-122"/>
                                </a:rPr>
                                <m:t> </m:t>
                              </m:r>
                              <m:r>
                                <m:rPr>
                                  <m:sty m:val="p"/>
                                </m:rPr>
                                <a:rPr lang="en-US" altLang="zh-CN" sz="3000">
                                  <a:latin typeface="Cambria Math" panose="02040503050406030204" pitchFamily="18" charset="0"/>
                                  <a:ea typeface="华文楷体" panose="02010600040101010101" pitchFamily="2" charset="-122"/>
                                </a:rPr>
                                <m:t>min</m:t>
                              </m:r>
                            </m:e>
                            <m:lim>
                              <m:r>
                                <a:rPr lang="en-US" altLang="zh-CN" sz="3000">
                                  <a:latin typeface="Cambria Math" panose="02040503050406030204" pitchFamily="18" charset="0"/>
                                  <a:ea typeface="华文楷体" panose="02010600040101010101" pitchFamily="2" charset="-122"/>
                                </a:rPr>
                                <m:t>𝐺</m:t>
                              </m:r>
                            </m:lim>
                          </m:limLow>
                        </m:fName>
                        <m:e>
                          <m:nary>
                            <m:naryPr>
                              <m:chr m:val="∑"/>
                              <m:ctrlPr>
                                <a:rPr lang="en-US" altLang="zh-CN" sz="3000" i="1">
                                  <a:latin typeface="Cambria Math" panose="02040503050406030204" pitchFamily="18" charset="0"/>
                                  <a:ea typeface="华文楷体" panose="02010600040101010101" pitchFamily="2" charset="-122"/>
                                </a:rPr>
                              </m:ctrlPr>
                            </m:naryPr>
                            <m:sub>
                              <m:r>
                                <m:rPr>
                                  <m:brk m:alnAt="23"/>
                                </m:rPr>
                                <a:rPr lang="en-US" altLang="zh-CN" sz="3000">
                                  <a:latin typeface="Cambria Math" panose="02040503050406030204" pitchFamily="18" charset="0"/>
                                  <a:ea typeface="华文楷体" panose="02010600040101010101" pitchFamily="2" charset="-122"/>
                                </a:rPr>
                                <m:t>𝑖</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1</m:t>
                              </m:r>
                            </m:sub>
                            <m:sup>
                              <m:r>
                                <a:rPr lang="en-US" altLang="zh-CN" sz="3000">
                                  <a:latin typeface="Cambria Math" panose="02040503050406030204" pitchFamily="18" charset="0"/>
                                  <a:ea typeface="华文楷体" panose="02010600040101010101" pitchFamily="2" charset="-122"/>
                                </a:rPr>
                                <m:t>𝑘</m:t>
                              </m:r>
                            </m:sup>
                            <m:e>
                              <m:nary>
                                <m:naryPr>
                                  <m:chr m:val="∑"/>
                                  <m:supHide m:val="on"/>
                                  <m:ctrlPr>
                                    <a:rPr lang="en-US" altLang="zh-CN" sz="3000" i="1">
                                      <a:latin typeface="Cambria Math" panose="02040503050406030204" pitchFamily="18" charset="0"/>
                                      <a:ea typeface="华文楷体" panose="02010600040101010101" pitchFamily="2" charset="-122"/>
                                    </a:rPr>
                                  </m:ctrlPr>
                                </m:naryPr>
                                <m:sub>
                                  <m:r>
                                    <m:rPr>
                                      <m:brk m:alnAt="7"/>
                                    </m:rPr>
                                    <a:rPr lang="en-US" altLang="zh-CN" sz="3000">
                                      <a:latin typeface="Cambria Math" panose="02040503050406030204" pitchFamily="18" charset="0"/>
                                      <a:ea typeface="华文楷体" panose="02010600040101010101" pitchFamily="2" charset="-122"/>
                                    </a:rPr>
                                    <m:t>𝑥</m:t>
                                  </m:r>
                                  <m:r>
                                    <a:rPr lang="en-US" altLang="zh-CN" sz="3000">
                                      <a:latin typeface="Cambria Math" panose="02040503050406030204" pitchFamily="18" charset="0"/>
                                      <a:ea typeface="华文楷体" panose="02010600040101010101" pitchFamily="2" charset="-122"/>
                                    </a:rPr>
                                    <m:t>∈</m:t>
                                  </m:r>
                                  <m:sSub>
                                    <m:sSubPr>
                                      <m:ctrlPr>
                                        <a:rPr lang="en-US" altLang="zh-CN" sz="3000" i="1">
                                          <a:latin typeface="Cambria Math" panose="02040503050406030204" pitchFamily="18" charset="0"/>
                                          <a:ea typeface="华文楷体" panose="02010600040101010101" pitchFamily="2" charset="-122"/>
                                        </a:rPr>
                                      </m:ctrlPr>
                                    </m:sSubPr>
                                    <m:e>
                                      <m:r>
                                        <a:rPr lang="en-US" altLang="zh-CN" sz="3000">
                                          <a:latin typeface="Cambria Math" panose="02040503050406030204" pitchFamily="18" charset="0"/>
                                          <a:ea typeface="华文楷体" panose="02010600040101010101" pitchFamily="2" charset="-122"/>
                                        </a:rPr>
                                        <m:t>𝐺</m:t>
                                      </m:r>
                                    </m:e>
                                    <m:sub>
                                      <m:r>
                                        <a:rPr lang="en-US" altLang="zh-CN" sz="3000">
                                          <a:latin typeface="Cambria Math" panose="02040503050406030204" pitchFamily="18" charset="0"/>
                                          <a:ea typeface="华文楷体" panose="02010600040101010101" pitchFamily="2" charset="-122"/>
                                        </a:rPr>
                                        <m:t>𝑖</m:t>
                                      </m:r>
                                    </m:sub>
                                  </m:sSub>
                                </m:sub>
                                <m:sup/>
                                <m:e>
                                  <m:sSup>
                                    <m:sSupPr>
                                      <m:ctrlPr>
                                        <a:rPr lang="en-US" altLang="zh-CN" sz="3000" i="1">
                                          <a:latin typeface="Cambria Math" panose="02040503050406030204" pitchFamily="18" charset="0"/>
                                          <a:ea typeface="华文楷体" panose="02010600040101010101" pitchFamily="2" charset="-122"/>
                                        </a:rPr>
                                      </m:ctrlPr>
                                    </m:sSupPr>
                                    <m:e>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𝑥</m:t>
                                      </m:r>
                                      <m:r>
                                        <a:rPr lang="en-US" altLang="zh-CN" sz="3000">
                                          <a:latin typeface="Cambria Math" panose="02040503050406030204" pitchFamily="18" charset="0"/>
                                          <a:ea typeface="华文楷体" panose="02010600040101010101" pitchFamily="2" charset="-122"/>
                                        </a:rPr>
                                        <m:t>−</m:t>
                                      </m:r>
                                      <m:sSub>
                                        <m:sSubPr>
                                          <m:ctrlPr>
                                            <a:rPr lang="en-US" altLang="zh-CN" sz="3000" i="1">
                                              <a:latin typeface="Cambria Math" panose="02040503050406030204" pitchFamily="18" charset="0"/>
                                              <a:ea typeface="华文楷体" panose="02010600040101010101" pitchFamily="2" charset="-122"/>
                                            </a:rPr>
                                          </m:ctrlPr>
                                        </m:sSubPr>
                                        <m:e>
                                          <m:r>
                                            <a:rPr lang="en-US" altLang="zh-CN" sz="3000">
                                              <a:latin typeface="Cambria Math" panose="02040503050406030204" pitchFamily="18" charset="0"/>
                                              <a:ea typeface="华文楷体" panose="02010600040101010101" pitchFamily="2" charset="-122"/>
                                            </a:rPr>
                                            <m:t>𝐺</m:t>
                                          </m:r>
                                        </m:e>
                                        <m:sub>
                                          <m:r>
                                            <a:rPr lang="en-US" altLang="zh-CN" sz="3000">
                                              <a:latin typeface="Cambria Math" panose="02040503050406030204" pitchFamily="18" charset="0"/>
                                              <a:ea typeface="华文楷体" panose="02010600040101010101" pitchFamily="2" charset="-122"/>
                                            </a:rPr>
                                            <m:t>𝑖</m:t>
                                          </m:r>
                                        </m:sub>
                                      </m:sSub>
                                      <m:r>
                                        <a:rPr lang="en-US" altLang="zh-CN" sz="3000">
                                          <a:latin typeface="Cambria Math" panose="02040503050406030204" pitchFamily="18" charset="0"/>
                                          <a:ea typeface="华文楷体" panose="02010600040101010101" pitchFamily="2" charset="-122"/>
                                        </a:rPr>
                                        <m:t>||</m:t>
                                      </m:r>
                                    </m:e>
                                    <m:sup>
                                      <m:r>
                                        <a:rPr lang="en-US" altLang="zh-CN" sz="3000">
                                          <a:latin typeface="Cambria Math" panose="02040503050406030204" pitchFamily="18" charset="0"/>
                                          <a:ea typeface="华文楷体" panose="02010600040101010101" pitchFamily="2" charset="-122"/>
                                        </a:rPr>
                                        <m:t>2</m:t>
                                      </m:r>
                                    </m:sup>
                                  </m:sSup>
                                  <m:r>
                                    <a:rPr lang="en-US" altLang="zh-CN" sz="3000">
                                      <a:latin typeface="Cambria Math" panose="02040503050406030204" pitchFamily="18" charset="0"/>
                                      <a:ea typeface="华文楷体" panose="02010600040101010101" pitchFamily="2" charset="-122"/>
                                    </a:rPr>
                                    <m:t>=</m:t>
                                  </m:r>
                                  <m:func>
                                    <m:funcPr>
                                      <m:ctrlPr>
                                        <a:rPr lang="en-US" altLang="zh-CN" sz="3000" i="1">
                                          <a:latin typeface="Cambria Math" panose="02040503050406030204" pitchFamily="18" charset="0"/>
                                          <a:ea typeface="华文楷体" panose="02010600040101010101" pitchFamily="2" charset="-122"/>
                                        </a:rPr>
                                      </m:ctrlPr>
                                    </m:funcPr>
                                    <m:fName>
                                      <m:limLow>
                                        <m:limLowPr>
                                          <m:ctrlPr>
                                            <a:rPr lang="en-US" altLang="zh-CN" sz="3000" i="1">
                                              <a:latin typeface="Cambria Math" panose="02040503050406030204" pitchFamily="18" charset="0"/>
                                              <a:ea typeface="华文楷体" panose="02010600040101010101" pitchFamily="2" charset="-122"/>
                                            </a:rPr>
                                          </m:ctrlPr>
                                        </m:limLowPr>
                                        <m:e>
                                          <m:r>
                                            <m:rPr>
                                              <m:sty m:val="p"/>
                                            </m:rPr>
                                            <a:rPr lang="en-US" altLang="zh-CN" sz="3000">
                                              <a:latin typeface="Cambria Math" panose="02040503050406030204" pitchFamily="18" charset="0"/>
                                              <a:ea typeface="华文楷体" panose="02010600040101010101" pitchFamily="2" charset="-122"/>
                                            </a:rPr>
                                            <m:t>arg</m:t>
                                          </m:r>
                                          <m:r>
                                            <a:rPr lang="en-US" altLang="zh-CN" sz="3000">
                                              <a:latin typeface="Cambria Math" panose="02040503050406030204" pitchFamily="18" charset="0"/>
                                              <a:ea typeface="华文楷体" panose="02010600040101010101" pitchFamily="2" charset="-122"/>
                                            </a:rPr>
                                            <m:t> </m:t>
                                          </m:r>
                                          <m:r>
                                            <m:rPr>
                                              <m:sty m:val="p"/>
                                            </m:rPr>
                                            <a:rPr lang="en-US" altLang="zh-CN" sz="3000">
                                              <a:latin typeface="Cambria Math" panose="02040503050406030204" pitchFamily="18" charset="0"/>
                                              <a:ea typeface="华文楷体" panose="02010600040101010101" pitchFamily="2" charset="-122"/>
                                            </a:rPr>
                                            <m:t>min</m:t>
                                          </m:r>
                                        </m:e>
                                        <m:lim>
                                          <m:r>
                                            <a:rPr lang="en-US" altLang="zh-CN" sz="3000">
                                              <a:latin typeface="Cambria Math" panose="02040503050406030204" pitchFamily="18" charset="0"/>
                                              <a:ea typeface="华文楷体" panose="02010600040101010101" pitchFamily="2" charset="-122"/>
                                            </a:rPr>
                                            <m:t>𝐺</m:t>
                                          </m:r>
                                        </m:lim>
                                      </m:limLow>
                                    </m:fName>
                                    <m:e>
                                      <m:nary>
                                        <m:naryPr>
                                          <m:chr m:val="∑"/>
                                          <m:ctrlPr>
                                            <a:rPr lang="en-US" altLang="zh-CN" sz="3000" i="1">
                                              <a:latin typeface="Cambria Math" panose="02040503050406030204" pitchFamily="18" charset="0"/>
                                              <a:ea typeface="华文楷体" panose="02010600040101010101" pitchFamily="2" charset="-122"/>
                                            </a:rPr>
                                          </m:ctrlPr>
                                        </m:naryPr>
                                        <m:sub>
                                          <m:r>
                                            <m:rPr>
                                              <m:brk m:alnAt="23"/>
                                            </m:rPr>
                                            <a:rPr lang="en-US" altLang="zh-CN" sz="3000">
                                              <a:latin typeface="Cambria Math" panose="02040503050406030204" pitchFamily="18" charset="0"/>
                                              <a:ea typeface="华文楷体" panose="02010600040101010101" pitchFamily="2" charset="-122"/>
                                            </a:rPr>
                                            <m:t>𝑖</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1</m:t>
                                          </m:r>
                                        </m:sub>
                                        <m:sup>
                                          <m:r>
                                            <a:rPr lang="en-US" altLang="zh-CN" sz="3000">
                                              <a:latin typeface="Cambria Math" panose="02040503050406030204" pitchFamily="18" charset="0"/>
                                              <a:ea typeface="华文楷体" panose="02010600040101010101" pitchFamily="2" charset="-122"/>
                                            </a:rPr>
                                            <m:t>𝑘</m:t>
                                          </m:r>
                                        </m:sup>
                                        <m:e>
                                          <m:r>
                                            <a:rPr lang="en-US" altLang="zh-CN" sz="3000">
                                              <a:latin typeface="Cambria Math" panose="02040503050406030204" pitchFamily="18" charset="0"/>
                                              <a:ea typeface="华文楷体" panose="02010600040101010101" pitchFamily="2" charset="-122"/>
                                            </a:rPr>
                                            <m:t>|</m:t>
                                          </m:r>
                                          <m:sSub>
                                            <m:sSubPr>
                                              <m:ctrlPr>
                                                <a:rPr lang="en-US" altLang="zh-CN" sz="3000" i="1">
                                                  <a:latin typeface="Cambria Math" panose="02040503050406030204" pitchFamily="18" charset="0"/>
                                                  <a:ea typeface="华文楷体" panose="02010600040101010101" pitchFamily="2" charset="-122"/>
                                                </a:rPr>
                                              </m:ctrlPr>
                                            </m:sSubPr>
                                            <m:e>
                                              <m:r>
                                                <a:rPr lang="en-US" altLang="zh-CN" sz="3000">
                                                  <a:latin typeface="Cambria Math" panose="02040503050406030204" pitchFamily="18" charset="0"/>
                                                  <a:ea typeface="华文楷体" panose="02010600040101010101" pitchFamily="2" charset="-122"/>
                                                </a:rPr>
                                                <m:t>𝐺</m:t>
                                              </m:r>
                                            </m:e>
                                            <m:sub>
                                              <m:r>
                                                <a:rPr lang="en-US" altLang="zh-CN" sz="3000">
                                                  <a:latin typeface="Cambria Math" panose="02040503050406030204" pitchFamily="18" charset="0"/>
                                                  <a:ea typeface="华文楷体" panose="02010600040101010101" pitchFamily="2" charset="-122"/>
                                                </a:rPr>
                                                <m:t>𝑖</m:t>
                                              </m:r>
                                            </m:sub>
                                          </m:sSub>
                                          <m:r>
                                            <a:rPr lang="en-US" altLang="zh-CN" sz="3000">
                                              <a:latin typeface="Cambria Math" panose="02040503050406030204" pitchFamily="18" charset="0"/>
                                              <a:ea typeface="华文楷体" panose="02010600040101010101" pitchFamily="2" charset="-122"/>
                                            </a:rPr>
                                            <m:t>|</m:t>
                                          </m:r>
                                        </m:e>
                                      </m:nary>
                                    </m:e>
                                  </m:func>
                                  <m:r>
                                    <m:rPr>
                                      <m:sty m:val="p"/>
                                    </m:rPr>
                                    <a:rPr lang="en-US" altLang="zh-CN" sz="2800" b="1">
                                      <a:latin typeface="Cambria Math" panose="02040503050406030204" pitchFamily="18" charset="0"/>
                                      <a:ea typeface="黑体" panose="02010609060101010101" pitchFamily="49" charset="-122"/>
                                    </a:rPr>
                                    <m:t>var</m:t>
                                  </m:r>
                                </m:e>
                              </m:nary>
                              <m:sSub>
                                <m:sSubPr>
                                  <m:ctrlPr>
                                    <a:rPr lang="en-US" altLang="zh-CN" sz="3000" i="1">
                                      <a:latin typeface="Cambria Math" panose="02040503050406030204" pitchFamily="18" charset="0"/>
                                      <a:ea typeface="华文楷体" panose="02010600040101010101" pitchFamily="2" charset="-122"/>
                                    </a:rPr>
                                  </m:ctrlPr>
                                </m:sSubPr>
                                <m:e>
                                  <m:r>
                                    <a:rPr lang="en-US" altLang="zh-CN" sz="3000">
                                      <a:latin typeface="Cambria Math" panose="02040503050406030204" pitchFamily="18" charset="0"/>
                                      <a:ea typeface="华文楷体" panose="02010600040101010101" pitchFamily="2" charset="-122"/>
                                    </a:rPr>
                                    <m:t>𝐺</m:t>
                                  </m:r>
                                </m:e>
                                <m:sub>
                                  <m:r>
                                    <a:rPr lang="en-US" altLang="zh-CN" sz="3000">
                                      <a:latin typeface="Cambria Math" panose="02040503050406030204" pitchFamily="18" charset="0"/>
                                      <a:ea typeface="华文楷体" panose="02010600040101010101" pitchFamily="2" charset="-122"/>
                                    </a:rPr>
                                    <m:t>𝑖</m:t>
                                  </m:r>
                                </m:sub>
                              </m:sSub>
                            </m:e>
                          </m:nary>
                        </m:e>
                      </m:func>
                    </m:oMath>
                  </m:oMathPara>
                </a14:m>
                <a:endParaRPr lang="zh-CN" altLang="en-US" sz="3000" dirty="0">
                  <a:ea typeface="华文楷体" panose="02010600040101010101" pitchFamily="2" charset="-122"/>
                </a:endParaRPr>
              </a:p>
            </p:txBody>
          </p:sp>
        </mc:Choice>
        <mc:Fallback>
          <p:sp>
            <p:nvSpPr>
              <p:cNvPr id="4" name="TextBox 3"/>
              <p:cNvSpPr txBox="1">
                <a:spLocks noRot="1" noChangeAspect="1" noMove="1" noResize="1" noEditPoints="1" noAdjustHandles="1" noChangeArrowheads="1" noChangeShapeType="1" noTextEdit="1"/>
              </p:cNvSpPr>
              <p:nvPr/>
            </p:nvSpPr>
            <p:spPr>
              <a:xfrm>
                <a:off x="1856994" y="1383684"/>
                <a:ext cx="5936836" cy="1459823"/>
              </a:xfrm>
              <a:prstGeom prst="rect">
                <a:avLst/>
              </a:prstGeom>
              <a:blipFill rotWithShape="1">
                <a:blip r:embed="rId1"/>
                <a:stretch>
                  <a:fillRect l="-4" t="-1" r="-37663"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1680470" y="2849022"/>
                <a:ext cx="8571257" cy="864339"/>
              </a:xfrm>
              <a:prstGeom prst="rect">
                <a:avLst/>
              </a:prstGeom>
            </p:spPr>
            <p:txBody>
              <a:bodyPr wrap="none">
                <a:spAutoFit/>
              </a:bodyPr>
              <a:lstStyle/>
              <a:p>
                <a:r>
                  <a:rPr lang="zh-CN" altLang="en-US" sz="3200" b="1" dirty="0">
                    <a:ea typeface="黑体" panose="02010609060101010101" pitchFamily="49" charset="-122"/>
                  </a:rPr>
                  <a:t>第</a:t>
                </a:r>
                <a14:m>
                  <m:oMath xmlns:m="http://schemas.openxmlformats.org/officeDocument/2006/math">
                    <m:r>
                      <a:rPr lang="en-US" altLang="zh-CN" sz="3200" b="1">
                        <a:latin typeface="Cambria Math" panose="02040503050406030204" pitchFamily="18" charset="0"/>
                        <a:ea typeface="黑体" panose="02010609060101010101" pitchFamily="49" charset="-122"/>
                      </a:rPr>
                      <m:t>𝑖</m:t>
                    </m:r>
                  </m:oMath>
                </a14:m>
                <a:r>
                  <a:rPr lang="zh-CN" altLang="en-US" sz="3200" b="1" dirty="0">
                    <a:ea typeface="黑体" panose="02010609060101010101" pitchFamily="49" charset="-122"/>
                  </a:rPr>
                  <a:t>个类簇的方差</a:t>
                </a:r>
                <a:r>
                  <a:rPr lang="en-US" altLang="zh-CN" sz="3200" b="1" dirty="0">
                    <a:ea typeface="黑体" panose="02010609060101010101" pitchFamily="49" charset="-122"/>
                  </a:rPr>
                  <a:t>:</a:t>
                </a:r>
                <a:r>
                  <a:rPr lang="zh-CN" altLang="en-US" sz="3200" b="1" dirty="0">
                    <a:ea typeface="黑体" panose="02010609060101010101" pitchFamily="49" charset="-122"/>
                  </a:rPr>
                  <a:t> </a:t>
                </a:r>
                <a14:m>
                  <m:oMath xmlns:m="http://schemas.openxmlformats.org/officeDocument/2006/math">
                    <m:r>
                      <m:rPr>
                        <m:sty m:val="p"/>
                      </m:rPr>
                      <a:rPr lang="en-US" altLang="zh-CN" sz="3200" b="1">
                        <a:latin typeface="Cambria Math" panose="02040503050406030204" pitchFamily="18" charset="0"/>
                        <a:ea typeface="黑体" panose="02010609060101010101" pitchFamily="49" charset="-122"/>
                      </a:rPr>
                      <m:t>var</m:t>
                    </m:r>
                    <m:d>
                      <m:dPr>
                        <m:ctrlPr>
                          <a:rPr lang="en-US" altLang="zh-CN" sz="3200" b="1" i="1">
                            <a:latin typeface="Cambria Math" panose="02040503050406030204" pitchFamily="18" charset="0"/>
                            <a:ea typeface="黑体" panose="02010609060101010101" pitchFamily="49" charset="-122"/>
                          </a:rPr>
                        </m:ctrlPr>
                      </m:dPr>
                      <m:e>
                        <m:sSub>
                          <m:sSubPr>
                            <m:ctrlPr>
                              <a:rPr lang="en-US" altLang="zh-CN" sz="3200" b="1" i="1">
                                <a:latin typeface="Cambria Math" panose="02040503050406030204" pitchFamily="18" charset="0"/>
                                <a:ea typeface="黑体" panose="02010609060101010101" pitchFamily="49" charset="-122"/>
                              </a:rPr>
                            </m:ctrlPr>
                          </m:sSubPr>
                          <m:e>
                            <m:r>
                              <a:rPr lang="en-US" altLang="zh-CN" sz="3200" b="1">
                                <a:latin typeface="Cambria Math" panose="02040503050406030204" pitchFamily="18" charset="0"/>
                                <a:ea typeface="黑体" panose="02010609060101010101" pitchFamily="49" charset="-122"/>
                              </a:rPr>
                              <m:t>𝐺</m:t>
                            </m:r>
                          </m:e>
                          <m:sub>
                            <m:r>
                              <a:rPr lang="en-US" altLang="zh-CN" sz="3200" b="1">
                                <a:latin typeface="Cambria Math" panose="02040503050406030204" pitchFamily="18" charset="0"/>
                                <a:ea typeface="黑体" panose="02010609060101010101" pitchFamily="49" charset="-122"/>
                              </a:rPr>
                              <m:t>𝑖</m:t>
                            </m:r>
                          </m:sub>
                        </m:sSub>
                      </m:e>
                    </m:d>
                    <m:r>
                      <a:rPr lang="en-US" altLang="zh-CN" sz="3200" b="1">
                        <a:latin typeface="Cambria Math" panose="02040503050406030204" pitchFamily="18" charset="0"/>
                        <a:ea typeface="黑体" panose="02010609060101010101" pitchFamily="49" charset="-122"/>
                      </a:rPr>
                      <m:t>=</m:t>
                    </m:r>
                    <m:f>
                      <m:fPr>
                        <m:ctrlPr>
                          <a:rPr lang="en-US" altLang="zh-CN" sz="3200" b="1" i="1">
                            <a:latin typeface="Cambria Math" panose="02040503050406030204" pitchFamily="18" charset="0"/>
                            <a:ea typeface="黑体" panose="02010609060101010101" pitchFamily="49" charset="-122"/>
                          </a:rPr>
                        </m:ctrlPr>
                      </m:fPr>
                      <m:num>
                        <m:r>
                          <a:rPr lang="en-US" altLang="zh-CN" sz="3200" b="1">
                            <a:latin typeface="Cambria Math" panose="02040503050406030204" pitchFamily="18" charset="0"/>
                            <a:ea typeface="黑体" panose="02010609060101010101" pitchFamily="49" charset="-122"/>
                          </a:rPr>
                          <m:t>1</m:t>
                        </m:r>
                      </m:num>
                      <m:den>
                        <m:r>
                          <a:rPr lang="en-US" altLang="zh-CN" sz="3200" b="1">
                            <a:latin typeface="Cambria Math" panose="02040503050406030204" pitchFamily="18" charset="0"/>
                            <a:ea typeface="黑体" panose="02010609060101010101" pitchFamily="49" charset="-122"/>
                          </a:rPr>
                          <m:t>|</m:t>
                        </m:r>
                        <m:sSub>
                          <m:sSubPr>
                            <m:ctrlPr>
                              <a:rPr lang="en-US" altLang="zh-CN" sz="3200" b="1" i="1">
                                <a:latin typeface="Cambria Math" panose="02040503050406030204" pitchFamily="18" charset="0"/>
                                <a:ea typeface="黑体" panose="02010609060101010101" pitchFamily="49" charset="-122"/>
                              </a:rPr>
                            </m:ctrlPr>
                          </m:sSubPr>
                          <m:e>
                            <m:r>
                              <a:rPr lang="en-US" altLang="zh-CN" sz="3200" b="1">
                                <a:latin typeface="Cambria Math" panose="02040503050406030204" pitchFamily="18" charset="0"/>
                                <a:ea typeface="黑体" panose="02010609060101010101" pitchFamily="49" charset="-122"/>
                              </a:rPr>
                              <m:t>𝐺</m:t>
                            </m:r>
                          </m:e>
                          <m:sub>
                            <m:r>
                              <a:rPr lang="en-US" altLang="zh-CN" sz="3200" b="1">
                                <a:latin typeface="Cambria Math" panose="02040503050406030204" pitchFamily="18" charset="0"/>
                                <a:ea typeface="黑体" panose="02010609060101010101" pitchFamily="49" charset="-122"/>
                              </a:rPr>
                              <m:t>𝑖</m:t>
                            </m:r>
                          </m:sub>
                        </m:sSub>
                        <m:r>
                          <a:rPr lang="en-US" altLang="zh-CN" sz="3200" b="1">
                            <a:latin typeface="Cambria Math" panose="02040503050406030204" pitchFamily="18" charset="0"/>
                            <a:ea typeface="黑体" panose="02010609060101010101" pitchFamily="49" charset="-122"/>
                          </a:rPr>
                          <m:t>|</m:t>
                        </m:r>
                      </m:den>
                    </m:f>
                    <m:nary>
                      <m:naryPr>
                        <m:chr m:val="∑"/>
                        <m:supHide m:val="on"/>
                        <m:ctrlPr>
                          <a:rPr lang="en-US" altLang="zh-CN" sz="3200" b="1" i="1">
                            <a:latin typeface="Cambria Math" panose="02040503050406030204" pitchFamily="18" charset="0"/>
                            <a:ea typeface="黑体" panose="02010609060101010101" pitchFamily="49" charset="-122"/>
                          </a:rPr>
                        </m:ctrlPr>
                      </m:naryPr>
                      <m:sub>
                        <m:r>
                          <m:rPr>
                            <m:brk m:alnAt="7"/>
                          </m:rPr>
                          <a:rPr lang="en-US" altLang="zh-CN" sz="3200" b="1">
                            <a:latin typeface="Cambria Math" panose="02040503050406030204" pitchFamily="18" charset="0"/>
                            <a:ea typeface="黑体" panose="02010609060101010101" pitchFamily="49" charset="-122"/>
                          </a:rPr>
                          <m:t>𝑥</m:t>
                        </m:r>
                        <m:r>
                          <a:rPr lang="en-US" altLang="zh-CN" sz="3200" b="1">
                            <a:latin typeface="Cambria Math" panose="02040503050406030204" pitchFamily="18" charset="0"/>
                            <a:ea typeface="黑体" panose="02010609060101010101" pitchFamily="49" charset="-122"/>
                          </a:rPr>
                          <m:t>∈</m:t>
                        </m:r>
                        <m:sSub>
                          <m:sSubPr>
                            <m:ctrlPr>
                              <a:rPr lang="en-US" altLang="zh-CN" sz="3200" b="1" i="1">
                                <a:latin typeface="Cambria Math" panose="02040503050406030204" pitchFamily="18" charset="0"/>
                                <a:ea typeface="黑体" panose="02010609060101010101" pitchFamily="49" charset="-122"/>
                              </a:rPr>
                            </m:ctrlPr>
                          </m:sSubPr>
                          <m:e>
                            <m:r>
                              <a:rPr lang="en-US" altLang="zh-CN" sz="3200" b="1">
                                <a:latin typeface="Cambria Math" panose="02040503050406030204" pitchFamily="18" charset="0"/>
                                <a:ea typeface="黑体" panose="02010609060101010101" pitchFamily="49" charset="-122"/>
                              </a:rPr>
                              <m:t>𝐺</m:t>
                            </m:r>
                          </m:e>
                          <m:sub>
                            <m:r>
                              <a:rPr lang="en-US" altLang="zh-CN" sz="3200" b="1">
                                <a:latin typeface="Cambria Math" panose="02040503050406030204" pitchFamily="18" charset="0"/>
                                <a:ea typeface="黑体" panose="02010609060101010101" pitchFamily="49" charset="-122"/>
                              </a:rPr>
                              <m:t>𝑖</m:t>
                            </m:r>
                          </m:sub>
                        </m:sSub>
                      </m:sub>
                      <m:sup/>
                      <m:e>
                        <m:sSup>
                          <m:sSupPr>
                            <m:ctrlPr>
                              <a:rPr lang="en-US" altLang="zh-CN" sz="3200" b="1" i="1">
                                <a:latin typeface="Cambria Math" panose="02040503050406030204" pitchFamily="18" charset="0"/>
                                <a:ea typeface="黑体" panose="02010609060101010101" pitchFamily="49" charset="-122"/>
                              </a:rPr>
                            </m:ctrlPr>
                          </m:sSupPr>
                          <m:e>
                            <m:r>
                              <a:rPr lang="en-US" altLang="zh-CN" sz="3200" b="1">
                                <a:latin typeface="Cambria Math" panose="02040503050406030204" pitchFamily="18" charset="0"/>
                                <a:ea typeface="黑体" panose="02010609060101010101" pitchFamily="49" charset="-122"/>
                              </a:rPr>
                              <m:t>||</m:t>
                            </m:r>
                            <m:r>
                              <a:rPr lang="en-US" altLang="zh-CN" sz="3200" b="1">
                                <a:latin typeface="Cambria Math" panose="02040503050406030204" pitchFamily="18" charset="0"/>
                                <a:ea typeface="黑体" panose="02010609060101010101" pitchFamily="49" charset="-122"/>
                              </a:rPr>
                              <m:t>𝑥</m:t>
                            </m:r>
                            <m:r>
                              <a:rPr lang="en-US" altLang="zh-CN" sz="3200" b="1">
                                <a:latin typeface="Cambria Math" panose="02040503050406030204" pitchFamily="18" charset="0"/>
                                <a:ea typeface="黑体" panose="02010609060101010101" pitchFamily="49" charset="-122"/>
                              </a:rPr>
                              <m:t>−</m:t>
                            </m:r>
                            <m:sSub>
                              <m:sSubPr>
                                <m:ctrlPr>
                                  <a:rPr lang="en-US" altLang="zh-CN" sz="3200" b="1" i="1">
                                    <a:latin typeface="Cambria Math" panose="02040503050406030204" pitchFamily="18" charset="0"/>
                                    <a:ea typeface="黑体" panose="02010609060101010101" pitchFamily="49" charset="-122"/>
                                  </a:rPr>
                                </m:ctrlPr>
                              </m:sSubPr>
                              <m:e>
                                <m:r>
                                  <a:rPr lang="en-US" altLang="zh-CN" sz="3200" b="1">
                                    <a:latin typeface="Cambria Math" panose="02040503050406030204" pitchFamily="18" charset="0"/>
                                    <a:ea typeface="黑体" panose="02010609060101010101" pitchFamily="49" charset="-122"/>
                                  </a:rPr>
                                  <m:t>𝐺</m:t>
                                </m:r>
                              </m:e>
                              <m:sub>
                                <m:r>
                                  <a:rPr lang="en-US" altLang="zh-CN" sz="3200" b="1">
                                    <a:latin typeface="Cambria Math" panose="02040503050406030204" pitchFamily="18" charset="0"/>
                                    <a:ea typeface="黑体" panose="02010609060101010101" pitchFamily="49" charset="-122"/>
                                  </a:rPr>
                                  <m:t>𝑖</m:t>
                                </m:r>
                              </m:sub>
                            </m:sSub>
                            <m:r>
                              <a:rPr lang="en-US" altLang="zh-CN" sz="3200" b="1">
                                <a:latin typeface="Cambria Math" panose="02040503050406030204" pitchFamily="18" charset="0"/>
                                <a:ea typeface="黑体" panose="02010609060101010101" pitchFamily="49" charset="-122"/>
                              </a:rPr>
                              <m:t>||</m:t>
                            </m:r>
                          </m:e>
                          <m:sup>
                            <m:r>
                              <a:rPr lang="en-US" altLang="zh-CN" sz="3200" b="1">
                                <a:latin typeface="Cambria Math" panose="02040503050406030204" pitchFamily="18" charset="0"/>
                                <a:ea typeface="黑体" panose="02010609060101010101" pitchFamily="49" charset="-122"/>
                              </a:rPr>
                              <m:t>2</m:t>
                            </m:r>
                          </m:sup>
                        </m:sSup>
                      </m:e>
                    </m:nary>
                  </m:oMath>
                </a14:m>
                <a:endParaRPr lang="en-US" altLang="zh-CN" sz="3200" b="1" dirty="0">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1680470" y="2849022"/>
                <a:ext cx="8571257" cy="864339"/>
              </a:xfrm>
              <a:prstGeom prst="rect">
                <a:avLst/>
              </a:prstGeom>
              <a:blipFill rotWithShape="1">
                <a:blip r:embed="rId2"/>
                <a:stretch>
                  <a:fillRect l="-3" t="-48" r="3" b="60"/>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关于支持向量机，哪一种选择能正确填充下面的说法？支持向量机是一种</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__</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模型，其目标是</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__</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分类间隔。</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生成，最大化</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生成，最小化</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判别，最大化</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判别，最小化</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4357497" y="461629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8" name="组合 17"/>
          <p:cNvGrpSpPr/>
          <p:nvPr>
            <p:custDataLst>
              <p:tags r:id="rId11"/>
            </p:custDataLst>
          </p:nvPr>
        </p:nvGrpSpPr>
        <p:grpSpPr>
          <a:xfrm>
            <a:off x="0" y="0"/>
            <a:ext cx="4286250" cy="490220"/>
            <a:chOff x="-5270500" y="0"/>
            <a:chExt cx="5715000" cy="653627"/>
          </a:xfrm>
        </p:grpSpPr>
        <p:sp>
          <p:nvSpPr>
            <p:cNvPr id="14"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descr="tmpAA5"/>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Times New Roman" panose="02020603050405020304" pitchFamily="16" charset="0"/>
                <a:cs typeface="Times New Roman" panose="02020603050405020304" pitchFamily="16" charset="0"/>
              </a:rPr>
              <a:t>K</a:t>
            </a:r>
            <a:r>
              <a:rPr lang="zh-CN" altLang="en-US" sz="4000" dirty="0">
                <a:latin typeface="Times New Roman" panose="02020603050405020304" pitchFamily="16" charset="0"/>
                <a:cs typeface="Times New Roman" panose="02020603050405020304" pitchFamily="16" charset="0"/>
              </a:rPr>
              <a:t>均值聚类算法的不足</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需要事先确定聚类数目</a:t>
            </a:r>
            <a:endParaRPr lang="en-US" altLang="zh-CN" dirty="0"/>
          </a:p>
          <a:p>
            <a:pPr lvl="1"/>
            <a:r>
              <a:rPr lang="zh-CN" altLang="en-US" dirty="0"/>
              <a:t>很多时候我们并不知道数据应被聚类的数目</a:t>
            </a:r>
            <a:endParaRPr lang="zh-CN" altLang="en-US" dirty="0"/>
          </a:p>
          <a:p>
            <a:r>
              <a:rPr lang="zh-CN" altLang="en-US" dirty="0"/>
              <a:t>需要初始化聚类质心</a:t>
            </a:r>
            <a:endParaRPr lang="en-US" altLang="zh-CN" dirty="0"/>
          </a:p>
          <a:p>
            <a:pPr lvl="1"/>
            <a:r>
              <a:rPr lang="zh-CN" altLang="en-US" dirty="0"/>
              <a:t>初始化聚类中心对聚类结果有较大的影响</a:t>
            </a:r>
            <a:endParaRPr lang="zh-CN" altLang="en-US" dirty="0"/>
          </a:p>
          <a:p>
            <a:r>
              <a:rPr lang="zh-CN" altLang="en-US" dirty="0"/>
              <a:t>算法是迭代执行，时间开销非常大</a:t>
            </a:r>
            <a:endParaRPr lang="zh-CN" altLang="en-US" dirty="0"/>
          </a:p>
          <a:p>
            <a:r>
              <a:rPr lang="zh-CN" altLang="en-US" dirty="0"/>
              <a:t>欧氏距离假设数据每个维度之间的重要性是一样的</a:t>
            </a:r>
            <a:endParaRPr lang="zh-CN" altLang="en-US" dirty="0"/>
          </a:p>
          <a:p>
            <a:pPr marL="0" indent="0">
              <a:buNone/>
            </a:pP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Times New Roman" panose="02020603050405020304" pitchFamily="16" charset="0"/>
                <a:cs typeface="Times New Roman" panose="02020603050405020304" pitchFamily="16" charset="0"/>
              </a:rPr>
              <a:t>K</a:t>
            </a:r>
            <a:r>
              <a:rPr lang="zh-CN" altLang="en-US" sz="4000" dirty="0">
                <a:latin typeface="Times New Roman" panose="02020603050405020304" pitchFamily="16" charset="0"/>
                <a:cs typeface="Times New Roman" panose="02020603050405020304" pitchFamily="16" charset="0"/>
              </a:rPr>
              <a:t>均值聚类算法的应用</a:t>
            </a:r>
            <a:endParaRPr lang="zh-CN" altLang="en-US" dirty="0">
              <a:solidFill>
                <a:srgbClr val="C00000"/>
              </a:solidFill>
            </a:endParaRPr>
          </a:p>
        </p:txBody>
      </p:sp>
      <p:sp>
        <p:nvSpPr>
          <p:cNvPr id="4" name="圆角矩形 4"/>
          <p:cNvSpPr/>
          <p:nvPr/>
        </p:nvSpPr>
        <p:spPr bwMode="auto">
          <a:xfrm>
            <a:off x="1749728" y="5140475"/>
            <a:ext cx="2339157" cy="79161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3200" b="1" dirty="0">
                <a:solidFill>
                  <a:schemeClr val="accent5"/>
                </a:solidFill>
                <a:ea typeface="黑体" panose="02010609060101010101" pitchFamily="49" charset="-122"/>
              </a:rPr>
              <a:t>图像</a:t>
            </a:r>
            <a:r>
              <a:rPr lang="zh-CN" altLang="en-US" sz="3200" b="1" dirty="0">
                <a:solidFill>
                  <a:schemeClr val="accent5"/>
                </a:solidFill>
                <a:ea typeface="黑体" panose="02010609060101010101" pitchFamily="49" charset="-122"/>
              </a:rPr>
              <a:t>压缩</a:t>
            </a:r>
            <a:endParaRPr lang="zh-CN" altLang="en-US" sz="3200" b="1" dirty="0">
              <a:solidFill>
                <a:schemeClr val="accent5"/>
              </a:solidFill>
              <a:ea typeface="黑体" panose="02010609060101010101" pitchFamily="49" charset="-122"/>
            </a:endParaRPr>
          </a:p>
        </p:txBody>
      </p:sp>
      <p:pic>
        <p:nvPicPr>
          <p:cNvPr id="5" name="Picture 3"/>
          <p:cNvPicPr>
            <a:picLocks noGrp="1" noChangeAspect="1" noChangeArrowheads="1"/>
          </p:cNvPicPr>
          <p:nvPr>
            <p:ph idx="1"/>
          </p:nvPr>
        </p:nvPicPr>
        <p:blipFill>
          <a:blip r:embed="rId1" cstate="print"/>
          <a:srcRect/>
          <a:stretch>
            <a:fillRect/>
          </a:stretch>
        </p:blipFill>
        <p:spPr bwMode="auto">
          <a:xfrm>
            <a:off x="259658" y="735581"/>
            <a:ext cx="5725625" cy="3809525"/>
          </a:xfrm>
          <a:prstGeom prst="rect">
            <a:avLst/>
          </a:prstGeom>
          <a:noFill/>
          <a:ln w="9525">
            <a:noFill/>
            <a:miter lim="800000"/>
            <a:headEnd/>
            <a:tailEnd/>
          </a:ln>
        </p:spPr>
      </p:pic>
      <p:pic>
        <p:nvPicPr>
          <p:cNvPr id="6" name="Picture 2" descr="Fig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3855" y="735581"/>
            <a:ext cx="5176583" cy="440489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087035" y="5140475"/>
            <a:ext cx="6104964" cy="1323439"/>
          </a:xfrm>
          <a:prstGeom prst="rect">
            <a:avLst/>
          </a:prstGeom>
          <a:noFill/>
        </p:spPr>
        <p:txBody>
          <a:bodyPr wrap="square">
            <a:spAutoFit/>
          </a:bodyPr>
          <a:lstStyle/>
          <a:p>
            <a:pPr algn="ctr" eaLnBrk="1" hangingPunct="1"/>
            <a:r>
              <a:rPr lang="zh-CN" altLang="en-US" sz="2000" b="1"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pitchFamily="16" charset="0"/>
              </a:rPr>
              <a:t>文本分类：</a:t>
            </a:r>
            <a:r>
              <a:rPr lang="zh-CN" altLang="en-US" sz="2000" b="1" dirty="0">
                <a:latin typeface="黑体" panose="02010609060101010101" pitchFamily="49" charset="-122"/>
                <a:ea typeface="黑体" panose="02010609060101010101" pitchFamily="49" charset="-122"/>
                <a:cs typeface="Times New Roman" panose="02020603050405020304" pitchFamily="16" charset="0"/>
              </a:rPr>
              <a:t>将</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200</a:t>
            </a:r>
            <a:r>
              <a:rPr lang="zh-CN" altLang="en-US" sz="2000" b="1" dirty="0">
                <a:latin typeface="黑体" panose="02010609060101010101" pitchFamily="49" charset="-122"/>
                <a:ea typeface="黑体" panose="02010609060101010101" pitchFamily="49" charset="-122"/>
                <a:cs typeface="Times New Roman" panose="02020603050405020304" pitchFamily="16" charset="0"/>
              </a:rPr>
              <a:t>多万篇论文聚类到</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29,000</a:t>
            </a:r>
            <a:r>
              <a:rPr lang="zh-CN" altLang="en-US" sz="2000" b="1" dirty="0">
                <a:latin typeface="黑体" panose="02010609060101010101" pitchFamily="49" charset="-122"/>
                <a:ea typeface="黑体" panose="02010609060101010101" pitchFamily="49" charset="-122"/>
                <a:cs typeface="Times New Roman" panose="02020603050405020304" pitchFamily="16" charset="0"/>
              </a:rPr>
              <a:t>个类别，包括化学、工程、生物、传染疾病、生物信息、脑科学、社会科学、计算机科学等及给出了每个类别中的代表单词</a:t>
            </a:r>
            <a:endParaRPr lang="en-US" altLang="zh-CN" sz="2000" b="1" dirty="0">
              <a:latin typeface="黑体" panose="02010609060101010101" pitchFamily="49" charset="-122"/>
              <a:ea typeface="黑体" panose="02010609060101010101" pitchFamily="49" charset="-122"/>
              <a:cs typeface="Times New Roman" panose="02020603050405020304" pitchFamily="1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fr-FR" dirty="0"/>
              <a:t>主成分分析</a:t>
            </a:r>
            <a:r>
              <a:rPr lang="fr-FR" altLang="zh-CN" dirty="0"/>
              <a:t>: </a:t>
            </a:r>
            <a:r>
              <a:rPr lang="fr-FR" altLang="zh-CN" dirty="0" err="1">
                <a:solidFill>
                  <a:srgbClr val="C00000"/>
                </a:solidFill>
              </a:rPr>
              <a:t>Principle</a:t>
            </a:r>
            <a:r>
              <a:rPr lang="fr-FR" altLang="zh-CN" dirty="0">
                <a:solidFill>
                  <a:srgbClr val="C00000"/>
                </a:solidFill>
              </a:rPr>
              <a:t> Component </a:t>
            </a:r>
            <a:r>
              <a:rPr lang="fr-FR" altLang="zh-CN" dirty="0" err="1">
                <a:solidFill>
                  <a:srgbClr val="C00000"/>
                </a:solidFill>
              </a:rPr>
              <a:t>Analysis</a:t>
            </a:r>
            <a:r>
              <a:rPr lang="fr-FR" altLang="zh-CN" dirty="0">
                <a:solidFill>
                  <a:srgbClr val="C00000"/>
                </a:solidFill>
              </a:rPr>
              <a:t> </a:t>
            </a:r>
            <a:r>
              <a:rPr lang="zh-CN" altLang="fr-FR" dirty="0">
                <a:solidFill>
                  <a:srgbClr val="C00000"/>
                </a:solidFill>
              </a:rPr>
              <a:t>（</a:t>
            </a:r>
            <a:r>
              <a:rPr lang="fr-FR" altLang="zh-CN" dirty="0">
                <a:solidFill>
                  <a:srgbClr val="C00000"/>
                </a:solidFill>
              </a:rPr>
              <a:t>PCA</a:t>
            </a:r>
            <a:r>
              <a:rPr lang="zh-CN" altLang="fr-FR" dirty="0">
                <a:solidFill>
                  <a:srgbClr val="C00000"/>
                </a:solidFill>
              </a:rPr>
              <a:t>）</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en-US" dirty="0"/>
              <a:t>主成分分析是一种特征降维方法。人类在认知过程中会主动“化繁为简”</a:t>
            </a:r>
            <a:endParaRPr lang="zh-CN" altLang="en-US" dirty="0"/>
          </a:p>
          <a:p>
            <a:r>
              <a:rPr lang="zh-CN" altLang="en-US" dirty="0"/>
              <a:t>奥卡姆剃刀定律（</a:t>
            </a:r>
            <a:r>
              <a:rPr lang="en-US" altLang="zh-CN" dirty="0"/>
              <a:t>Occam’s Razor</a:t>
            </a:r>
            <a:r>
              <a:rPr lang="zh-CN" altLang="en-US" dirty="0"/>
              <a:t>）：“如无必要，勿增实体”，即“简单有效原理”</a:t>
            </a:r>
            <a:endParaRPr lang="zh-CN" altLang="en-US" dirty="0"/>
          </a:p>
          <a:p>
            <a:endParaRPr lang="zh-CN" altLang="en-US" dirty="0"/>
          </a:p>
          <a:p>
            <a:pPr marL="457200" lvl="1" indent="0">
              <a:buNone/>
            </a:pPr>
            <a:endParaRPr lang="zh-CN" altLang="en-US" dirty="0"/>
          </a:p>
        </p:txBody>
      </p:sp>
      <p:pic>
        <p:nvPicPr>
          <p:cNvPr id="4" name="Picture 2" descr="https://timgsa.baidu.com/timg?image&amp;quality=80&amp;size=b9999_10000&amp;sec=1543333878908&amp;di=9e90d2ceceda8ca723fe6e8c47de6930&amp;imgtype=0&amp;src=http%3A%2F%2Ftaobao.90sheji.com%2F58pic%2F13%2F19%2F88%2F81H58PICANK.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6786" y="3664638"/>
            <a:ext cx="4233863" cy="2512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450ms1"/>
          <p:cNvPicPr>
            <a:picLocks noChangeAspect="1" noChangeArrowheads="1" noCrop="1"/>
          </p:cNvPicPr>
          <p:nvPr/>
        </p:nvPicPr>
        <p:blipFill>
          <a:blip r:embed="rId2"/>
          <a:srcRect/>
          <a:stretch>
            <a:fillRect/>
          </a:stretch>
        </p:blipFill>
        <p:spPr bwMode="auto">
          <a:xfrm>
            <a:off x="6539943" y="2916892"/>
            <a:ext cx="4072304" cy="35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降维后的结果要保持原始数据固有结构 </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en-US" dirty="0"/>
              <a:t>原始数据中的结构</a:t>
            </a:r>
            <a:endParaRPr lang="en-US" altLang="zh-CN" dirty="0"/>
          </a:p>
          <a:p>
            <a:pPr lvl="1"/>
            <a:r>
              <a:rPr lang="zh-CN" altLang="en-US" dirty="0"/>
              <a:t>图像数据中结构：视觉对象区域构成的空间分布</a:t>
            </a:r>
            <a:endParaRPr lang="zh-CN" altLang="en-US" dirty="0"/>
          </a:p>
          <a:p>
            <a:pPr lvl="1"/>
            <a:r>
              <a:rPr lang="zh-CN" altLang="en-US" dirty="0"/>
              <a:t>文本数据中结构：单词之间的</a:t>
            </a:r>
            <a:r>
              <a:rPr lang="en-US" altLang="zh-CN" dirty="0"/>
              <a:t>(</a:t>
            </a:r>
            <a:r>
              <a:rPr lang="zh-CN" altLang="en-US" dirty="0"/>
              <a:t>共现</a:t>
            </a:r>
            <a:r>
              <a:rPr lang="en-US" altLang="zh-CN" dirty="0"/>
              <a:t>)</a:t>
            </a:r>
            <a:r>
              <a:rPr lang="zh-CN" altLang="en-US" dirty="0"/>
              <a:t>相似或不相似</a:t>
            </a:r>
            <a:endParaRPr lang="zh-CN" altLang="en-US" dirty="0"/>
          </a:p>
          <a:p>
            <a:pPr lvl="1"/>
            <a:endParaRPr lang="zh-CN" altLang="en-US" dirty="0"/>
          </a:p>
          <a:p>
            <a:pPr marL="457200" lvl="1" indent="0">
              <a:buNone/>
            </a:pPr>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5259" y="3033608"/>
            <a:ext cx="3136388" cy="234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222" y="3033607"/>
            <a:ext cx="3280969" cy="234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右箭头 3"/>
          <p:cNvSpPr/>
          <p:nvPr/>
        </p:nvSpPr>
        <p:spPr>
          <a:xfrm>
            <a:off x="5003429" y="4320428"/>
            <a:ext cx="895350" cy="37147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9" name="矩形 8"/>
          <p:cNvSpPr/>
          <p:nvPr/>
        </p:nvSpPr>
        <p:spPr>
          <a:xfrm>
            <a:off x="4906063" y="3735653"/>
            <a:ext cx="1008609" cy="584775"/>
          </a:xfrm>
          <a:prstGeom prst="rect">
            <a:avLst/>
          </a:prstGeom>
        </p:spPr>
        <p:txBody>
          <a:bodyPr wrap="none">
            <a:spAutoFit/>
          </a:bodyPr>
          <a:lstStyle/>
          <a:p>
            <a:r>
              <a:rPr lang="zh-CN" altLang="en-US" sz="3200" b="1" dirty="0">
                <a:ea typeface="黑体" panose="02010609060101010101" pitchFamily="49" charset="-122"/>
              </a:rPr>
              <a:t>约减</a:t>
            </a:r>
            <a:endParaRPr lang="zh-CN" altLang="en-US" sz="3200" b="1" dirty="0">
              <a:ea typeface="黑体" panose="02010609060101010101" pitchFamily="49" charset="-122"/>
            </a:endParaRPr>
          </a:p>
        </p:txBody>
      </p:sp>
      <p:sp>
        <p:nvSpPr>
          <p:cNvPr id="10" name="矩形 9"/>
          <p:cNvSpPr/>
          <p:nvPr/>
        </p:nvSpPr>
        <p:spPr>
          <a:xfrm>
            <a:off x="1864590" y="5592189"/>
            <a:ext cx="2457725" cy="584775"/>
          </a:xfrm>
          <a:prstGeom prst="rect">
            <a:avLst/>
          </a:prstGeom>
        </p:spPr>
        <p:txBody>
          <a:bodyPr wrap="none">
            <a:spAutoFit/>
          </a:bodyPr>
          <a:lstStyle/>
          <a:p>
            <a:pPr algn="ctr"/>
            <a:r>
              <a:rPr lang="en-US" altLang="zh-CN" sz="3200" b="1" dirty="0">
                <a:ea typeface="黑体" panose="02010609060101010101" pitchFamily="49" charset="-122"/>
              </a:rPr>
              <a:t>200</a:t>
            </a:r>
            <a:r>
              <a:rPr lang="zh-CN" altLang="en-US" sz="3200" b="1" dirty="0">
                <a:ea typeface="黑体" panose="02010609060101010101" pitchFamily="49" charset="-122"/>
              </a:rPr>
              <a:t>万像素点</a:t>
            </a:r>
            <a:endParaRPr lang="zh-CN" altLang="en-US" sz="3200" b="1" dirty="0">
              <a:ea typeface="黑体" panose="02010609060101010101" pitchFamily="49" charset="-122"/>
            </a:endParaRPr>
          </a:p>
        </p:txBody>
      </p:sp>
      <p:sp>
        <p:nvSpPr>
          <p:cNvPr id="12" name="文本框 11"/>
          <p:cNvSpPr txBox="1"/>
          <p:nvPr/>
        </p:nvSpPr>
        <p:spPr>
          <a:xfrm>
            <a:off x="6766485" y="5592189"/>
            <a:ext cx="2334441" cy="584775"/>
          </a:xfrm>
          <a:prstGeom prst="rect">
            <a:avLst/>
          </a:prstGeom>
          <a:noFill/>
        </p:spPr>
        <p:txBody>
          <a:bodyPr wrap="square">
            <a:spAutoFit/>
          </a:bodyPr>
          <a:lstStyle/>
          <a:p>
            <a:pPr algn="ctr"/>
            <a:r>
              <a:rPr lang="en-US" altLang="zh-CN" sz="3200" b="1" dirty="0">
                <a:ea typeface="黑体" panose="02010609060101010101" pitchFamily="49" charset="-122"/>
              </a:rPr>
              <a:t>60</a:t>
            </a:r>
            <a:r>
              <a:rPr lang="zh-CN" altLang="en-US" sz="3200" b="1" dirty="0">
                <a:ea typeface="黑体" panose="02010609060101010101" pitchFamily="49" charset="-122"/>
              </a:rPr>
              <a:t>个像素点</a:t>
            </a:r>
            <a:endParaRPr lang="zh-CN" altLang="en-US" sz="3200" b="1" dirty="0">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若干概念</a:t>
            </a:r>
            <a:r>
              <a:rPr lang="en-US" altLang="zh-CN" dirty="0">
                <a:solidFill>
                  <a:srgbClr val="C00000"/>
                </a:solidFill>
              </a:rPr>
              <a:t>-</a:t>
            </a:r>
            <a:r>
              <a:rPr lang="zh-CN" altLang="en-US" dirty="0">
                <a:solidFill>
                  <a:srgbClr val="C00000"/>
                </a:solidFill>
              </a:rPr>
              <a:t>方差与协方差</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方差等于各个数据与样本均值之差的平方和之平均数</a:t>
                </a:r>
                <a:endParaRPr lang="en-US" altLang="zh-CN" dirty="0"/>
              </a:p>
              <a:p>
                <a:pPr lvl="1"/>
                <a:r>
                  <a:rPr lang="zh-CN" altLang="en-US" dirty="0"/>
                  <a:t>假设有𝒏个数据，记为</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𝑿</m:t>
                        </m:r>
                        <m:r>
                          <a:rPr lang="en-US" altLang="zh-CN">
                            <a:latin typeface="Cambria Math" panose="02040503050406030204" pitchFamily="18" charset="0"/>
                          </a:rPr>
                          <m:t>={</m:t>
                        </m:r>
                        <m:r>
                          <a:rPr lang="en-US" altLang="zh-CN">
                            <a:latin typeface="Cambria Math" panose="02040503050406030204" pitchFamily="18" charset="0"/>
                          </a:rPr>
                          <m:t>𝒙</m:t>
                        </m:r>
                      </m:e>
                      <m:sub>
                        <m:r>
                          <a:rPr lang="en-US" altLang="zh-CN">
                            <a:latin typeface="Cambria Math" panose="02040503050406030204" pitchFamily="18" charset="0"/>
                          </a:rPr>
                          <m:t>𝒊</m:t>
                        </m:r>
                      </m:sub>
                    </m:sSub>
                    <m:r>
                      <a:rPr lang="en-US" altLang="zh-CN">
                        <a:latin typeface="Cambria Math" panose="02040503050406030204" pitchFamily="18" charset="0"/>
                      </a:rPr>
                      <m:t>}  (</m:t>
                    </m:r>
                    <m:r>
                      <a:rPr lang="en-US" altLang="zh-CN">
                        <a:latin typeface="Cambria Math" panose="02040503050406030204" pitchFamily="18" charset="0"/>
                      </a:rPr>
                      <m:t>𝒊</m:t>
                    </m:r>
                    <m:r>
                      <a:rPr lang="en-US" altLang="zh-CN">
                        <a:latin typeface="Cambria Math" panose="02040503050406030204" pitchFamily="18" charset="0"/>
                      </a:rPr>
                      <m:t>=</m:t>
                    </m:r>
                    <m:r>
                      <a:rPr lang="en-US" altLang="zh-CN">
                        <a:latin typeface="Cambria Math" panose="02040503050406030204" pitchFamily="18" charset="0"/>
                      </a:rPr>
                      <m:t>𝟏</m:t>
                    </m:r>
                    <m:r>
                      <a:rPr lang="en-US" altLang="zh-CN">
                        <a:latin typeface="Cambria Math" panose="02040503050406030204" pitchFamily="18" charset="0"/>
                      </a:rPr>
                      <m:t>,…,</m:t>
                    </m:r>
                    <m:r>
                      <a:rPr lang="en-US" altLang="zh-CN">
                        <a:latin typeface="Cambria Math" panose="02040503050406030204" pitchFamily="18" charset="0"/>
                      </a:rPr>
                      <m:t>𝒏</m:t>
                    </m:r>
                    <m:r>
                      <a:rPr lang="en-US" altLang="zh-CN">
                        <a:latin typeface="Cambria Math" panose="02040503050406030204" pitchFamily="18" charset="0"/>
                      </a:rPr>
                      <m:t>)</m:t>
                    </m:r>
                  </m:oMath>
                </a14:m>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𝐕𝐚𝐫</m:t>
                      </m:r>
                      <m:d>
                        <m:dPr>
                          <m:ctrlPr>
                            <a:rPr lang="en-US" altLang="zh-CN" i="1">
                              <a:latin typeface="Cambria Math" panose="02040503050406030204" pitchFamily="18" charset="0"/>
                            </a:rPr>
                          </m:ctrlPr>
                        </m:dPr>
                        <m:e>
                          <m:r>
                            <a:rPr lang="en-US" altLang="zh-CN">
                              <a:latin typeface="Cambria Math" panose="02040503050406030204" pitchFamily="18" charset="0"/>
                            </a:rPr>
                            <m:t>𝐗</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𝟏</m:t>
                          </m:r>
                        </m:num>
                        <m:den>
                          <m:r>
                            <a:rPr lang="en-US" altLang="zh-CN">
                              <a:latin typeface="Cambria Math" panose="02040503050406030204" pitchFamily="18" charset="0"/>
                            </a:rPr>
                            <m:t>𝒏</m:t>
                          </m:r>
                          <m:r>
                            <a:rPr lang="en-US" altLang="zh-CN">
                              <a:latin typeface="Cambria Math" panose="02040503050406030204" pitchFamily="18" charset="0"/>
                            </a:rPr>
                            <m:t>−</m:t>
                          </m:r>
                          <m:r>
                            <a:rPr lang="en-US" altLang="zh-CN">
                              <a:latin typeface="Cambria Math" panose="02040503050406030204" pitchFamily="18" charset="0"/>
                            </a:rPr>
                            <m:t>1</m:t>
                          </m:r>
                        </m:den>
                      </m:f>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𝒊</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𝒏</m:t>
                          </m:r>
                        </m:sup>
                        <m:e>
                          <m:sSup>
                            <m:sSupPr>
                              <m:ctrlPr>
                                <a:rPr lang="en-US" altLang="zh-CN" i="1">
                                  <a:latin typeface="Cambria Math" panose="02040503050406030204" pitchFamily="18" charset="0"/>
                                </a:rPr>
                              </m:ctrlPr>
                            </m:sSup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i="1">
                                      <a:latin typeface="Cambria Math" panose="02040503050406030204" pitchFamily="18" charset="0"/>
                                    </a:rPr>
                                    <m:t>𝑖</m:t>
                                  </m:r>
                                </m:sub>
                              </m:sSub>
                              <m:r>
                                <a:rPr lang="en-US" altLang="zh-CN">
                                  <a:latin typeface="Cambria Math" panose="02040503050406030204" pitchFamily="18" charset="0"/>
                                </a:rPr>
                                <m:t>−</m:t>
                              </m:r>
                              <m:r>
                                <a:rPr lang="en-US" altLang="zh-CN">
                                  <a:latin typeface="Cambria Math" panose="02040503050406030204" pitchFamily="18" charset="0"/>
                                </a:rPr>
                                <m:t>𝒖</m:t>
                              </m:r>
                              <m:r>
                                <a:rPr lang="en-US" altLang="zh-CN">
                                  <a:latin typeface="Cambria Math" panose="02040503050406030204" pitchFamily="18" charset="0"/>
                                </a:rPr>
                                <m:t>)</m:t>
                              </m:r>
                            </m:e>
                            <m:sup>
                              <m:r>
                                <a:rPr lang="en-US" altLang="zh-CN">
                                  <a:latin typeface="Cambria Math" panose="02040503050406030204" pitchFamily="18" charset="0"/>
                                </a:rPr>
                                <m:t>𝟐</m:t>
                              </m:r>
                            </m:sup>
                          </m:sSup>
                        </m:e>
                      </m:nary>
                    </m:oMath>
                  </m:oMathPara>
                </a14:m>
                <a:endParaRPr lang="en-US" altLang="zh-CN" dirty="0"/>
              </a:p>
              <a:p>
                <a:pPr lvl="1"/>
                <a:r>
                  <a:rPr lang="zh-CN" altLang="en-US" dirty="0"/>
                  <a:t>其中</a:t>
                </a:r>
                <a14:m>
                  <m:oMath xmlns:m="http://schemas.openxmlformats.org/officeDocument/2006/math">
                    <m:r>
                      <a:rPr lang="en-US" altLang="zh-CN">
                        <a:latin typeface="Cambria Math" panose="02040503050406030204" pitchFamily="18" charset="0"/>
                      </a:rPr>
                      <m:t>𝑢</m:t>
                    </m:r>
                  </m:oMath>
                </a14:m>
                <a:r>
                  <a:rPr lang="zh-CN" altLang="en-US" dirty="0"/>
                  <a:t>是样本均值，</a:t>
                </a:r>
                <a:r>
                  <a:rPr lang="en-US" altLang="zh-CN" dirty="0"/>
                  <a:t> </a:t>
                </a:r>
                <a14:m>
                  <m:oMath xmlns:m="http://schemas.openxmlformats.org/officeDocument/2006/math">
                    <m:r>
                      <a:rPr lang="en-US" altLang="zh-CN">
                        <a:latin typeface="Cambria Math" panose="02040503050406030204" pitchFamily="18" charset="0"/>
                      </a:rPr>
                      <m:t>𝒖</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1</m:t>
                        </m:r>
                      </m:sub>
                      <m:sup>
                        <m:r>
                          <a:rPr lang="en-US" altLang="zh-CN">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𝑖</m:t>
                            </m:r>
                          </m:sub>
                        </m:sSub>
                      </m:e>
                    </m:nary>
                  </m:oMath>
                </a14:m>
                <a:endParaRPr lang="en-US" altLang="zh-CN" dirty="0"/>
              </a:p>
              <a:p>
                <a:pPr lvl="1"/>
                <a:endParaRPr lang="en-US" altLang="zh-CN" dirty="0"/>
              </a:p>
              <a:p>
                <a:r>
                  <a:rPr lang="zh-CN" altLang="en-US" dirty="0"/>
                  <a:t>方差描述了样本数据的波动程度</a:t>
                </a:r>
                <a:endParaRPr lang="zh-CN" altLang="en-US" dirty="0"/>
              </a:p>
              <a:p>
                <a:pPr marL="0" indent="0">
                  <a:buNone/>
                </a:pPr>
                <a:endParaRPr lang="zh-CN" altLang="en-US" dirty="0"/>
              </a:p>
              <a:p>
                <a:pPr marL="457200" lvl="1"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042"/>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若干概念</a:t>
            </a:r>
            <a:r>
              <a:rPr lang="en-US" altLang="zh-CN" dirty="0">
                <a:solidFill>
                  <a:srgbClr val="C00000"/>
                </a:solidFill>
              </a:rPr>
              <a:t>-</a:t>
            </a:r>
            <a:r>
              <a:rPr lang="zh-CN" altLang="en-US" dirty="0">
                <a:solidFill>
                  <a:srgbClr val="C00000"/>
                </a:solidFill>
              </a:rPr>
              <a:t>方差与协方差</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数据样本的协方差</a:t>
                </a:r>
                <a:r>
                  <a:rPr lang="en-US" altLang="zh-CN" dirty="0"/>
                  <a:t>: </a:t>
                </a:r>
                <a:r>
                  <a:rPr lang="zh-CN" altLang="en-US" dirty="0">
                    <a:latin typeface="Times New Roman" panose="02020603050405020304" pitchFamily="16" charset="0"/>
                    <a:ea typeface="黑体" panose="02010609060101010101" pitchFamily="49" charset="-122"/>
                    <a:cs typeface="Times New Roman" panose="02020603050405020304" pitchFamily="16" charset="0"/>
                  </a:rPr>
                  <a:t>衡量两个变量之间的相关度</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pPr lvl="1"/>
                <a:r>
                  <a:rPr lang="zh-CN" altLang="en-US" dirty="0"/>
                  <a:t>假设有𝒏个两维变量数据，记为</a:t>
                </a:r>
                <a14:m>
                  <m:oMath xmlns:m="http://schemas.openxmlformats.org/officeDocument/2006/math">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𝑿</m:t>
                        </m:r>
                        <m:r>
                          <a:rPr lang="en-US" altLang="zh-CN">
                            <a:latin typeface="Cambria Math" panose="02040503050406030204" pitchFamily="18" charset="0"/>
                          </a:rPr>
                          <m:t>,</m:t>
                        </m:r>
                        <m:r>
                          <a:rPr lang="en-US" altLang="zh-CN">
                            <a:latin typeface="Cambria Math" panose="02040503050406030204" pitchFamily="18" charset="0"/>
                          </a:rPr>
                          <m:t>𝒀</m:t>
                        </m:r>
                        <m:r>
                          <a:rPr lang="en-US" altLang="zh-CN">
                            <a:latin typeface="Cambria Math" panose="02040503050406030204" pitchFamily="18" charset="0"/>
                          </a:rPr>
                          <m:t>)={(</m:t>
                        </m:r>
                        <m:r>
                          <a:rPr lang="en-US" altLang="zh-CN">
                            <a:latin typeface="Cambria Math" panose="02040503050406030204" pitchFamily="18" charset="0"/>
                          </a:rPr>
                          <m:t>𝒙</m:t>
                        </m:r>
                      </m:e>
                      <m:sub>
                        <m:r>
                          <a:rPr lang="en-US" altLang="zh-CN">
                            <a:latin typeface="Cambria Math" panose="02040503050406030204" pitchFamily="18" charset="0"/>
                          </a:rPr>
                          <m:t>𝒊</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𝒚</m:t>
                        </m:r>
                      </m:e>
                      <m:sub>
                        <m:r>
                          <a:rPr lang="en-US" altLang="zh-CN">
                            <a:latin typeface="Cambria Math" panose="02040503050406030204" pitchFamily="18" charset="0"/>
                          </a:rPr>
                          <m:t>𝒊</m:t>
                        </m:r>
                      </m:sub>
                    </m:sSub>
                    <m:r>
                      <a:rPr lang="en-US" altLang="zh-CN">
                        <a:latin typeface="Cambria Math" panose="02040503050406030204" pitchFamily="18" charset="0"/>
                      </a:rPr>
                      <m:t>)}  (</m:t>
                    </m:r>
                    <m:r>
                      <a:rPr lang="en-US" altLang="zh-CN">
                        <a:latin typeface="Cambria Math" panose="02040503050406030204" pitchFamily="18" charset="0"/>
                      </a:rPr>
                      <m:t>𝒊</m:t>
                    </m:r>
                    <m:r>
                      <a:rPr lang="en-US" altLang="zh-CN">
                        <a:latin typeface="Cambria Math" panose="02040503050406030204" pitchFamily="18" charset="0"/>
                      </a:rPr>
                      <m:t>=</m:t>
                    </m:r>
                    <m:r>
                      <a:rPr lang="en-US" altLang="zh-CN">
                        <a:latin typeface="Cambria Math" panose="02040503050406030204" pitchFamily="18" charset="0"/>
                      </a:rPr>
                      <m:t>𝟏</m:t>
                    </m:r>
                    <m:r>
                      <a:rPr lang="en-US" altLang="zh-CN">
                        <a:latin typeface="Cambria Math" panose="02040503050406030204" pitchFamily="18" charset="0"/>
                      </a:rPr>
                      <m:t>,…,</m:t>
                    </m:r>
                    <m:r>
                      <a:rPr lang="en-US" altLang="zh-CN">
                        <a:latin typeface="Cambria Math" panose="02040503050406030204" pitchFamily="18" charset="0"/>
                      </a:rPr>
                      <m:t>𝒏</m:t>
                    </m:r>
                    <m:r>
                      <a:rPr lang="en-US" altLang="zh-CN">
                        <a:latin typeface="Cambria Math" panose="02040503050406030204" pitchFamily="18" charset="0"/>
                      </a:rPr>
                      <m:t>)</m:t>
                    </m:r>
                  </m:oMath>
                </a14:m>
                <a:endParaRPr lang="zh-CN" altLang="en-US" dirty="0"/>
              </a:p>
              <a:p>
                <a:pPr marL="0" indent="0">
                  <a:buNone/>
                </a:pPr>
                <a:endParaRPr lang="zh-CN" altLang="en-US" dirty="0"/>
              </a:p>
              <a:p>
                <a:pPr lvl="1"/>
                <a:endParaRPr lang="en-US" altLang="zh-CN" dirty="0"/>
              </a:p>
              <a:p>
                <a:pPr lvl="1"/>
                <a:endParaRPr lang="en-US" altLang="zh-CN" dirty="0"/>
              </a:p>
              <a:p>
                <a:pPr lvl="1"/>
                <a:r>
                  <a:rPr lang="zh-CN" altLang="en-US" dirty="0"/>
                  <a:t>其中𝑬</a:t>
                </a:r>
                <a:r>
                  <a:rPr lang="en-US" altLang="zh-CN" dirty="0"/>
                  <a:t>(</a:t>
                </a:r>
                <a:r>
                  <a:rPr lang="zh-CN" altLang="en-US" dirty="0"/>
                  <a:t>𝑿</a:t>
                </a:r>
                <a:r>
                  <a:rPr lang="en-US" altLang="zh-CN" dirty="0"/>
                  <a:t>)</a:t>
                </a:r>
                <a:r>
                  <a:rPr lang="zh-CN" altLang="en-US" dirty="0"/>
                  <a:t>和𝑬</a:t>
                </a:r>
                <a:r>
                  <a:rPr lang="en-US" altLang="zh-CN" dirty="0"/>
                  <a:t>(</a:t>
                </a:r>
                <a:r>
                  <a:rPr lang="zh-CN" altLang="en-US" dirty="0"/>
                  <a:t>𝒀</a:t>
                </a:r>
                <a:r>
                  <a:rPr lang="en-US" altLang="zh-CN" dirty="0"/>
                  <a:t>)</a:t>
                </a:r>
                <a:r>
                  <a:rPr lang="zh-CN" altLang="en-US" dirty="0"/>
                  <a:t>分别是𝑿和𝒀的样本均值</a:t>
                </a:r>
                <a:r>
                  <a:rPr lang="en-US" altLang="zh-CN" dirty="0"/>
                  <a:t>, </a:t>
                </a:r>
                <a:r>
                  <a:rPr lang="zh-CN" altLang="en-US" dirty="0"/>
                  <a:t>分别定义如下 </a:t>
                </a:r>
                <a:endParaRPr lang="en-US" altLang="zh-CN" dirty="0"/>
              </a:p>
              <a:p>
                <a:pPr marL="457200" lvl="1" indent="0">
                  <a:buNone/>
                </a:pPr>
                <a:r>
                  <a:rPr lang="en-US" altLang="zh-CN" dirty="0"/>
                  <a:t>			</a:t>
                </a:r>
                <a14:m>
                  <m:oMath xmlns:m="http://schemas.openxmlformats.org/officeDocument/2006/math">
                    <m:r>
                      <m:rPr>
                        <m:sty m:val="p"/>
                      </m:rPr>
                      <a:rPr lang="en-US" altLang="zh-CN" dirty="0">
                        <a:latin typeface="Cambria Math" panose="02040503050406030204" pitchFamily="18" charset="0"/>
                      </a:rPr>
                      <m:t>E</m:t>
                    </m:r>
                    <m:d>
                      <m:dPr>
                        <m:ctrlPr>
                          <a:rPr lang="en-US" altLang="zh-CN" i="1" dirty="0">
                            <a:latin typeface="Cambria Math" panose="02040503050406030204" pitchFamily="18" charset="0"/>
                          </a:rPr>
                        </m:ctrlPr>
                      </m:dPr>
                      <m:e>
                        <m:r>
                          <m:rPr>
                            <m:sty m:val="p"/>
                          </m:rPr>
                          <a:rPr lang="en-US" altLang="zh-CN" dirty="0">
                            <a:latin typeface="Cambria Math" panose="02040503050406030204" pitchFamily="18" charset="0"/>
                          </a:rPr>
                          <m:t>X</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1</m:t>
                        </m:r>
                      </m:sub>
                      <m:sup>
                        <m:r>
                          <a:rPr lang="en-US" altLang="zh-CN">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e>
                    </m:nary>
                  </m:oMath>
                </a14:m>
                <a:r>
                  <a:rPr lang="en-US" altLang="zh-CN" dirty="0"/>
                  <a:t>,        </a:t>
                </a:r>
                <a14:m>
                  <m:oMath xmlns:m="http://schemas.openxmlformats.org/officeDocument/2006/math">
                    <m:r>
                      <m:rPr>
                        <m:sty m:val="p"/>
                      </m:rPr>
                      <a:rPr lang="en-US" altLang="zh-CN" dirty="0">
                        <a:latin typeface="Cambria Math" panose="02040503050406030204" pitchFamily="18" charset="0"/>
                      </a:rPr>
                      <m:t>E</m:t>
                    </m:r>
                    <m:d>
                      <m:dPr>
                        <m:ctrlPr>
                          <a:rPr lang="en-US" altLang="zh-CN" i="1" dirty="0">
                            <a:latin typeface="Cambria Math" panose="02040503050406030204" pitchFamily="18" charset="0"/>
                          </a:rPr>
                        </m:ctrlPr>
                      </m:dPr>
                      <m:e>
                        <m:r>
                          <m:rPr>
                            <m:sty m:val="p"/>
                          </m:rPr>
                          <a:rPr lang="en-US" altLang="zh-CN" dirty="0">
                            <a:latin typeface="Cambria Math" panose="02040503050406030204" pitchFamily="18" charset="0"/>
                          </a:rPr>
                          <m:t>Y</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1</m:t>
                        </m:r>
                      </m:sub>
                      <m:sup>
                        <m:r>
                          <a:rPr lang="en-US" altLang="zh-CN">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e>
                    </m:nary>
                  </m:oMath>
                </a14:m>
                <a:endParaRPr lang="zh-CN" altLang="en-US" dirty="0"/>
              </a:p>
              <a:p>
                <a:pPr marL="457200" lvl="1"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2570740" y="2284691"/>
                <a:ext cx="7629525" cy="135255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000">
                          <a:latin typeface="Cambria Math" panose="02040503050406030204" pitchFamily="18" charset="0"/>
                          <a:ea typeface="华文楷体" panose="02010600040101010101" pitchFamily="2" charset="-122"/>
                        </a:rPr>
                        <m:t>𝐜𝐨𝐯</m:t>
                      </m:r>
                      <m:d>
                        <m:dPr>
                          <m:ctrlPr>
                            <a:rPr lang="en-US" altLang="zh-CN" sz="3000" i="1">
                              <a:latin typeface="Cambria Math" panose="02040503050406030204" pitchFamily="18" charset="0"/>
                              <a:ea typeface="华文楷体" panose="02010600040101010101" pitchFamily="2" charset="-122"/>
                            </a:rPr>
                          </m:ctrlPr>
                        </m:dPr>
                        <m:e>
                          <m:r>
                            <a:rPr lang="en-US" altLang="zh-CN" sz="3000">
                              <a:latin typeface="Cambria Math" panose="02040503050406030204" pitchFamily="18" charset="0"/>
                              <a:ea typeface="华文楷体" panose="02010600040101010101" pitchFamily="2" charset="-122"/>
                            </a:rPr>
                            <m:t>𝐗</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𝐘</m:t>
                          </m:r>
                        </m:e>
                      </m:d>
                      <m:r>
                        <a:rPr lang="en-US" altLang="zh-CN" sz="3000">
                          <a:latin typeface="Cambria Math" panose="02040503050406030204" pitchFamily="18" charset="0"/>
                          <a:ea typeface="华文楷体" panose="02010600040101010101" pitchFamily="2" charset="-122"/>
                        </a:rPr>
                        <m:t>=</m:t>
                      </m:r>
                      <m:f>
                        <m:fPr>
                          <m:ctrlPr>
                            <a:rPr lang="en-US" altLang="zh-CN" sz="3000" i="1">
                              <a:latin typeface="Cambria Math" panose="02040503050406030204" pitchFamily="18" charset="0"/>
                              <a:ea typeface="华文楷体" panose="02010600040101010101" pitchFamily="2" charset="-122"/>
                            </a:rPr>
                          </m:ctrlPr>
                        </m:fPr>
                        <m:num>
                          <m:r>
                            <a:rPr lang="en-US" altLang="zh-CN" sz="3000">
                              <a:latin typeface="Cambria Math" panose="02040503050406030204" pitchFamily="18" charset="0"/>
                              <a:ea typeface="华文楷体" panose="02010600040101010101" pitchFamily="2" charset="-122"/>
                            </a:rPr>
                            <m:t>𝟏</m:t>
                          </m:r>
                        </m:num>
                        <m:den>
                          <m:r>
                            <a:rPr lang="en-US" altLang="zh-CN" sz="3000">
                              <a:latin typeface="Cambria Math" panose="02040503050406030204" pitchFamily="18" charset="0"/>
                              <a:ea typeface="华文楷体" panose="02010600040101010101" pitchFamily="2" charset="-122"/>
                            </a:rPr>
                            <m:t>𝒏</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1</m:t>
                          </m:r>
                        </m:den>
                      </m:f>
                      <m:nary>
                        <m:naryPr>
                          <m:chr m:val="∑"/>
                          <m:ctrlPr>
                            <a:rPr lang="en-US" altLang="zh-CN" sz="3000" i="1">
                              <a:latin typeface="Cambria Math" panose="02040503050406030204" pitchFamily="18" charset="0"/>
                              <a:ea typeface="华文楷体" panose="02010600040101010101" pitchFamily="2" charset="-122"/>
                            </a:rPr>
                          </m:ctrlPr>
                        </m:naryPr>
                        <m:sub>
                          <m:r>
                            <m:rPr>
                              <m:brk m:alnAt="23"/>
                            </m:rPr>
                            <a:rPr lang="en-US" altLang="zh-CN" sz="3000">
                              <a:latin typeface="Cambria Math" panose="02040503050406030204" pitchFamily="18" charset="0"/>
                              <a:ea typeface="华文楷体" panose="02010600040101010101" pitchFamily="2" charset="-122"/>
                            </a:rPr>
                            <m:t>𝒊</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𝟏</m:t>
                          </m:r>
                        </m:sub>
                        <m:sup>
                          <m:r>
                            <a:rPr lang="en-US" altLang="zh-CN" sz="3000">
                              <a:latin typeface="Cambria Math" panose="02040503050406030204" pitchFamily="18" charset="0"/>
                              <a:ea typeface="华文楷体" panose="02010600040101010101" pitchFamily="2" charset="-122"/>
                            </a:rPr>
                            <m:t>𝒏</m:t>
                          </m:r>
                        </m:sup>
                        <m:e>
                          <m:r>
                            <a:rPr lang="en-US" altLang="zh-CN" sz="3000">
                              <a:latin typeface="Cambria Math" panose="02040503050406030204" pitchFamily="18" charset="0"/>
                              <a:ea typeface="华文楷体" panose="02010600040101010101" pitchFamily="2" charset="-122"/>
                            </a:rPr>
                            <m:t>(</m:t>
                          </m:r>
                          <m:sSub>
                            <m:sSubPr>
                              <m:ctrlPr>
                                <a:rPr lang="en-US" altLang="zh-CN" sz="3000" i="1">
                                  <a:latin typeface="Cambria Math" panose="02040503050406030204" pitchFamily="18" charset="0"/>
                                  <a:ea typeface="华文楷体" panose="02010600040101010101" pitchFamily="2" charset="-122"/>
                                </a:rPr>
                              </m:ctrlPr>
                            </m:sSubPr>
                            <m:e>
                              <m:r>
                                <a:rPr lang="en-US" altLang="zh-CN" sz="3000">
                                  <a:latin typeface="Cambria Math" panose="02040503050406030204" pitchFamily="18" charset="0"/>
                                  <a:ea typeface="华文楷体" panose="02010600040101010101" pitchFamily="2" charset="-122"/>
                                </a:rPr>
                                <m:t>𝒙</m:t>
                              </m:r>
                            </m:e>
                            <m:sub>
                              <m:r>
                                <a:rPr lang="en-US" altLang="zh-CN" sz="3000">
                                  <a:latin typeface="Cambria Math" panose="02040503050406030204" pitchFamily="18" charset="0"/>
                                  <a:ea typeface="华文楷体" panose="02010600040101010101" pitchFamily="2" charset="-122"/>
                                </a:rPr>
                                <m:t>𝒊</m:t>
                              </m:r>
                            </m:sub>
                          </m:sSub>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𝑬</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𝑿</m:t>
                          </m:r>
                          <m:r>
                            <a:rPr lang="en-US" altLang="zh-CN" sz="3000">
                              <a:latin typeface="Cambria Math" panose="02040503050406030204" pitchFamily="18" charset="0"/>
                              <a:ea typeface="华文楷体" panose="02010600040101010101" pitchFamily="2" charset="-122"/>
                            </a:rPr>
                            <m:t>))(</m:t>
                          </m:r>
                          <m:sSub>
                            <m:sSubPr>
                              <m:ctrlPr>
                                <a:rPr lang="en-US" altLang="zh-CN" sz="3000" i="1">
                                  <a:latin typeface="Cambria Math" panose="02040503050406030204" pitchFamily="18" charset="0"/>
                                  <a:ea typeface="华文楷体" panose="02010600040101010101" pitchFamily="2" charset="-122"/>
                                </a:rPr>
                              </m:ctrlPr>
                            </m:sSubPr>
                            <m:e>
                              <m:r>
                                <a:rPr lang="en-US" altLang="zh-CN" sz="3000">
                                  <a:latin typeface="Cambria Math" panose="02040503050406030204" pitchFamily="18" charset="0"/>
                                  <a:ea typeface="华文楷体" panose="02010600040101010101" pitchFamily="2" charset="-122"/>
                                </a:rPr>
                                <m:t>𝒚</m:t>
                              </m:r>
                            </m:e>
                            <m:sub>
                              <m:r>
                                <a:rPr lang="en-US" altLang="zh-CN" sz="3000">
                                  <a:latin typeface="Cambria Math" panose="02040503050406030204" pitchFamily="18" charset="0"/>
                                  <a:ea typeface="华文楷体" panose="02010600040101010101" pitchFamily="2" charset="-122"/>
                                </a:rPr>
                                <m:t>𝒊</m:t>
                              </m:r>
                            </m:sub>
                          </m:sSub>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𝑬</m:t>
                          </m:r>
                          <m:d>
                            <m:dPr>
                              <m:ctrlPr>
                                <a:rPr lang="en-US" altLang="zh-CN" sz="3000" i="1">
                                  <a:latin typeface="Cambria Math" panose="02040503050406030204" pitchFamily="18" charset="0"/>
                                  <a:ea typeface="华文楷体" panose="02010600040101010101" pitchFamily="2" charset="-122"/>
                                </a:rPr>
                              </m:ctrlPr>
                            </m:dPr>
                            <m:e>
                              <m:r>
                                <a:rPr lang="en-US" altLang="zh-CN" sz="3000">
                                  <a:latin typeface="Cambria Math" panose="02040503050406030204" pitchFamily="18" charset="0"/>
                                  <a:ea typeface="华文楷体" panose="02010600040101010101" pitchFamily="2" charset="-122"/>
                                </a:rPr>
                                <m:t>𝒀</m:t>
                              </m:r>
                            </m:e>
                          </m:d>
                          <m:r>
                            <a:rPr lang="en-US" altLang="zh-CN" sz="3000">
                              <a:latin typeface="Cambria Math" panose="02040503050406030204" pitchFamily="18" charset="0"/>
                              <a:ea typeface="华文楷体" panose="02010600040101010101" pitchFamily="2" charset="-122"/>
                            </a:rPr>
                            <m:t>)</m:t>
                          </m:r>
                        </m:e>
                      </m:nary>
                    </m:oMath>
                  </m:oMathPara>
                </a14:m>
                <a:endParaRPr lang="zh-CN" altLang="en-US" sz="3000" dirty="0">
                  <a:ea typeface="华文楷体" panose="02010600040101010101" pitchFamily="2" charset="-122"/>
                </a:endParaRPr>
              </a:p>
            </p:txBody>
          </p:sp>
        </mc:Choice>
        <mc:Fallback>
          <p:sp>
            <p:nvSpPr>
              <p:cNvPr id="4" name="矩形 3"/>
              <p:cNvSpPr>
                <a:spLocks noRot="1" noChangeAspect="1" noMove="1" noResize="1" noEditPoints="1" noAdjustHandles="1" noChangeArrowheads="1" noChangeShapeType="1" noTextEdit="1"/>
              </p:cNvSpPr>
              <p:nvPr/>
            </p:nvSpPr>
            <p:spPr>
              <a:xfrm>
                <a:off x="2570740" y="2284691"/>
                <a:ext cx="7629525" cy="1352550"/>
              </a:xfrm>
              <a:prstGeom prst="rect">
                <a:avLst/>
              </a:prstGeom>
              <a:blipFill rotWithShape="1">
                <a:blip r:embed="rId2"/>
                <a:stretch>
                  <a:fillRect l="-3" t="-44" r="3" b="44"/>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448" y="0"/>
            <a:ext cx="11797552" cy="669129"/>
          </a:xfrm>
        </p:spPr>
        <p:txBody>
          <a:bodyPr/>
          <a:lstStyle/>
          <a:p>
            <a:r>
              <a:rPr lang="zh-CN" altLang="en-US" sz="4000" dirty="0">
                <a:latin typeface="Times New Roman" panose="02020603050405020304" pitchFamily="16" charset="0"/>
                <a:cs typeface="Times New Roman" panose="02020603050405020304" pitchFamily="16" charset="0"/>
              </a:rPr>
              <a:t>主成分分析</a:t>
            </a:r>
            <a:r>
              <a:rPr lang="en-US" altLang="zh-CN" sz="4000" dirty="0">
                <a:latin typeface="Times New Roman" panose="02020603050405020304" pitchFamily="16" charset="0"/>
                <a:cs typeface="Times New Roman" panose="02020603050405020304" pitchFamily="16" charset="0"/>
              </a:rPr>
              <a:t>: </a:t>
            </a:r>
            <a:r>
              <a:rPr lang="zh-CN" altLang="en-US" sz="4000" kern="0" dirty="0">
                <a:solidFill>
                  <a:srgbClr val="C00000"/>
                </a:solidFill>
                <a:latin typeface="Times New Roman" panose="02020603050405020304" pitchFamily="16" charset="0"/>
                <a:cs typeface="Times New Roman" panose="02020603050405020304" pitchFamily="16" charset="0"/>
              </a:rPr>
              <a:t>协方差例子</a:t>
            </a:r>
            <a:endParaRPr lang="zh-CN" altLang="en-US" dirty="0">
              <a:solidFill>
                <a:srgbClr val="C00000"/>
              </a:solidFill>
            </a:endParaRPr>
          </a:p>
        </p:txBody>
      </p:sp>
      <p:sp>
        <p:nvSpPr>
          <p:cNvPr id="3" name="内容占位符 2"/>
          <p:cNvSpPr>
            <a:spLocks noGrp="1"/>
          </p:cNvSpPr>
          <p:nvPr>
            <p:ph idx="1"/>
          </p:nvPr>
        </p:nvSpPr>
        <p:spPr>
          <a:xfrm>
            <a:off x="394448" y="789709"/>
            <a:ext cx="11355295" cy="5387254"/>
          </a:xfrm>
        </p:spPr>
        <p:txBody>
          <a:bodyPr/>
          <a:lstStyle/>
          <a:p>
            <a:pPr marL="0" indent="0">
              <a:buNone/>
            </a:pPr>
            <a:endParaRPr lang="zh-CN" altLang="en-US" dirty="0"/>
          </a:p>
          <a:p>
            <a:pPr marL="457200" lvl="1" indent="0">
              <a:buNone/>
            </a:pPr>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custDataLst>
                  <p:tags r:id="rId1"/>
                </p:custDataLst>
              </p:nvPr>
            </p:nvGraphicFramePr>
            <p:xfrm>
              <a:off x="64293" y="996750"/>
              <a:ext cx="12063413" cy="4408871"/>
            </p:xfrm>
            <a:graphic>
              <a:graphicData uri="http://schemas.openxmlformats.org/drawingml/2006/table">
                <a:tbl>
                  <a:tblPr firstRow="1" bandRow="1">
                    <a:tableStyleId>{5C22544A-7EE6-4342-B048-85BDC9FD1C3A}</a:tableStyleId>
                  </a:tblPr>
                  <a:tblGrid>
                    <a:gridCol w="1063065"/>
                    <a:gridCol w="1858823"/>
                    <a:gridCol w="1944929"/>
                    <a:gridCol w="1935744"/>
                    <a:gridCol w="1837333"/>
                    <a:gridCol w="3423519"/>
                  </a:tblGrid>
                  <a:tr h="627025">
                    <a:tc>
                      <a:txBody>
                        <a:bodyPr/>
                        <a:lstStyle/>
                        <a:p>
                          <a:pPr algn="ctr"/>
                          <a:r>
                            <a:rPr lang="zh-CN" altLang="en-US" sz="2000" b="0" i="0" kern="1200" baseline="0" dirty="0">
                              <a:solidFill>
                                <a:schemeClr val="tx1"/>
                              </a:solidFill>
                              <a:latin typeface="+mn-lt"/>
                              <a:ea typeface="华文楷体" panose="02010600040101010101" pitchFamily="2" charset="-122"/>
                              <a:cs typeface="+mn-cs"/>
                            </a:rPr>
                            <a:t>编号</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𝒙</m:t>
                                    </m:r>
                                  </m:e>
                                  <m: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𝒊</m:t>
                                    </m:r>
                                  </m:sub>
                                </m:sSub>
                              </m:oMath>
                            </m:oMathPara>
                          </a14:m>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𝒚</m:t>
                                    </m:r>
                                  </m:e>
                                  <m: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𝒊</m:t>
                                    </m:r>
                                  </m:sub>
                                </m:sSub>
                              </m:oMath>
                            </m:oMathPara>
                          </a14:m>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𝒙</m:t>
                                    </m:r>
                                  </m:e>
                                  <m: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𝑬</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𝑿</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oMath>
                            </m:oMathPara>
                          </a14:m>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𝒚</m:t>
                                    </m:r>
                                  </m:e>
                                  <m: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𝒀</m:t>
                                    </m:r>
                                  </m:e>
                                </m:d>
                              </m:oMath>
                            </m:oMathPara>
                          </a14:m>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sSub>
                                  <m:sSub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𝒙</m:t>
                                    </m:r>
                                  </m:e>
                                  <m: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𝑿</m:t>
                                    </m:r>
                                  </m:e>
                                </m:d>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sSub>
                                  <m:sSub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𝒚</m:t>
                                    </m:r>
                                  </m:e>
                                  <m: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𝒀</m:t>
                                    </m:r>
                                  </m:e>
                                </m:d>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oMath>
                            </m:oMathPara>
                          </a14:m>
                          <a:endParaRPr lang="zh-CN" altLang="en-US" sz="2000" b="0" i="0" kern="1200" baseline="0" dirty="0">
                            <a:solidFill>
                              <a:schemeClr val="tx1"/>
                            </a:solidFill>
                            <a:latin typeface="+mn-lt"/>
                            <a:ea typeface="华文楷体" panose="02010600040101010101" pitchFamily="2" charset="-122"/>
                            <a:cs typeface="+mn-cs"/>
                          </a:endParaRPr>
                        </a:p>
                        <a:p>
                          <a:pPr algn="ct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1</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-8.33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-16.67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138.89</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11</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-6.33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-12.67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80.22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6</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-3.33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-6.67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22.22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4</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10</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25</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0.67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0.89</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5</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15</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35</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5.67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11.33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64.22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6</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21</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47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11.67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23.33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272.22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9793">
                    <a:tc>
                      <a:txBody>
                        <a:bodyPr/>
                        <a:lstStyle/>
                        <a:p>
                          <a:pPr algn="ct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𝑿</m:t>
                                  </m:r>
                                </m:e>
                              </m:d>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oMath>
                          </a14:m>
                          <a:r>
                            <a:rPr lang="en-US" altLang="zh-CN" sz="2000" b="0" i="0" kern="1200" baseline="0" dirty="0">
                              <a:solidFill>
                                <a:schemeClr val="tx1"/>
                              </a:solidFill>
                              <a:latin typeface="+mn-lt"/>
                              <a:ea typeface="华文楷体" panose="02010600040101010101" pitchFamily="2" charset="-122"/>
                              <a:cs typeface="+mn-cs"/>
                            </a:rPr>
                            <a:t>9.33</a:t>
                          </a:r>
                          <a:endParaRPr lang="zh-CN" altLang="en-US" sz="2000" b="0" i="0" kern="1200" baseline="0" dirty="0">
                            <a:solidFill>
                              <a:schemeClr val="tx1"/>
                            </a:solidFill>
                            <a:latin typeface="+mn-lt"/>
                            <a:ea typeface="华文楷体" panose="02010600040101010101" pitchFamily="2" charset="-122"/>
                            <a:cs typeface="+mn-cs"/>
                          </a:endParaRPr>
                        </a:p>
                        <a:p>
                          <a:pPr algn="ct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𝒀</m:t>
                                  </m:r>
                                </m:e>
                              </m:d>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oMath>
                          </a14:m>
                          <a:r>
                            <a:rPr lang="en-US" altLang="zh-CN" sz="2000" b="0" i="0" kern="1200" baseline="0" dirty="0">
                              <a:solidFill>
                                <a:schemeClr val="tx1"/>
                              </a:solidFill>
                              <a:latin typeface="+mn-lt"/>
                              <a:ea typeface="华文楷体" panose="02010600040101010101" pitchFamily="2" charset="-122"/>
                              <a:cs typeface="+mn-cs"/>
                            </a:rPr>
                            <a:t>23.67</a:t>
                          </a:r>
                          <a:endParaRPr lang="zh-CN" altLang="en-US" sz="2000" b="0" i="0" kern="1200" baseline="0" dirty="0">
                            <a:solidFill>
                              <a:schemeClr val="tx1"/>
                            </a:solidFill>
                            <a:latin typeface="+mn-lt"/>
                            <a:ea typeface="华文楷体" panose="02010600040101010101" pitchFamily="2" charset="-122"/>
                            <a:cs typeface="+mn-cs"/>
                          </a:endParaRPr>
                        </a:p>
                        <a:p>
                          <a:pPr algn="ct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𝑽𝒂𝒓</m:t>
                                </m:r>
                                <m:d>
                                  <m:d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𝑿</m:t>
                                    </m:r>
                                  </m:e>
                                </m:d>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57</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87</m:t>
                                </m:r>
                              </m:oMath>
                            </m:oMathPara>
                          </a14:m>
                          <a:endParaRPr lang="zh-CN" altLang="en-US" sz="2000" b="0" i="0" kern="1200" baseline="0" dirty="0">
                            <a:solidFill>
                              <a:schemeClr val="tx1"/>
                            </a:solidFill>
                            <a:latin typeface="+mn-lt"/>
                            <a:ea typeface="华文楷体" panose="02010600040101010101" pitchFamily="2" charset="-122"/>
                            <a:cs typeface="+mn-cs"/>
                          </a:endParaRPr>
                        </a:p>
                        <a:p>
                          <a:pPr algn="ct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𝑽𝒂𝒓</m:t>
                              </m:r>
                              <m:d>
                                <m:d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𝒀</m:t>
                                  </m:r>
                                </m:e>
                              </m:d>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oMath>
                          </a14:m>
                          <a:r>
                            <a:rPr lang="en-US" altLang="zh-CN" sz="2000" b="0" i="0" kern="1200" baseline="0" dirty="0">
                              <a:solidFill>
                                <a:schemeClr val="tx1"/>
                              </a:solidFill>
                              <a:latin typeface="+mn-lt"/>
                              <a:ea typeface="华文楷体" panose="02010600040101010101" pitchFamily="2" charset="-122"/>
                              <a:cs typeface="+mn-cs"/>
                            </a:rPr>
                            <a:t>231.47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𝑬</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d>
                                <m:dPr>
                                  <m:begChr m:val="["/>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sSub>
                                    <m:sSub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𝒙</m:t>
                                      </m:r>
                                    </m:e>
                                    <m: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𝑿</m:t>
                                      </m:r>
                                    </m:e>
                                  </m:d>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d>
                                    <m:dPr>
                                      <m:begChr m:val="["/>
                                      <m:endChr m:val="]"/>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sSub>
                                        <m:sSub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𝒚</m:t>
                                          </m:r>
                                        </m:e>
                                        <m: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0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𝒀</m:t>
                                          </m:r>
                                        </m:e>
                                      </m:d>
                                    </m:e>
                                  </m:d>
                                </m:e>
                              </m:d>
                              <m:r>
                                <a:rPr lang="en-US" altLang="zh-CN" sz="2000" b="0" i="0" kern="1200" baseline="0" smtClean="0">
                                  <a:solidFill>
                                    <a:schemeClr val="tx1"/>
                                  </a:solidFill>
                                  <a:latin typeface="Cambria Math" panose="02040503050406030204" pitchFamily="18" charset="0"/>
                                  <a:ea typeface="华文楷体" panose="02010600040101010101" pitchFamily="2" charset="-122"/>
                                  <a:cs typeface="+mn-cs"/>
                                </a:rPr>
                                <m:t>=</m:t>
                              </m:r>
                            </m:oMath>
                          </a14:m>
                          <a:r>
                            <a:rPr lang="en-US" sz="2000" b="0" i="0" kern="1200" baseline="0" dirty="0">
                              <a:solidFill>
                                <a:schemeClr val="tx1"/>
                              </a:solidFill>
                              <a:latin typeface="+mn-lt"/>
                              <a:ea typeface="华文楷体" panose="02010600040101010101" pitchFamily="2" charset="-122"/>
                              <a:cs typeface="+mn-cs"/>
                            </a:rPr>
                            <a:t>115.73</a:t>
                          </a:r>
                          <a:endParaRPr 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custDataLst>
                  <p:tags r:id="rId2"/>
                </p:custDataLst>
              </p:nvPr>
            </p:nvGraphicFramePr>
            <p:xfrm>
              <a:off x="64293" y="996750"/>
              <a:ext cx="12063413" cy="4408871"/>
            </p:xfrm>
            <a:graphic>
              <a:graphicData uri="http://schemas.openxmlformats.org/drawingml/2006/table">
                <a:tbl>
                  <a:tblPr firstRow="1" bandRow="1">
                    <a:tableStyleId>{5C22544A-7EE6-4342-B048-85BDC9FD1C3A}</a:tableStyleId>
                  </a:tblPr>
                  <a:tblGrid>
                    <a:gridCol w="1063065"/>
                    <a:gridCol w="1858823"/>
                    <a:gridCol w="1944929"/>
                    <a:gridCol w="1935744"/>
                    <a:gridCol w="1837333"/>
                    <a:gridCol w="3423519"/>
                  </a:tblGrid>
                  <a:tr h="701040">
                    <a:tc>
                      <a:txBody>
                        <a:bodyPr/>
                        <a:lstStyle/>
                        <a:p>
                          <a:pPr algn="ctr"/>
                          <a:r>
                            <a:rPr lang="zh-CN" altLang="en-US" sz="2000" b="0" i="0" kern="1200" baseline="0" dirty="0">
                              <a:solidFill>
                                <a:schemeClr val="tx1"/>
                              </a:solidFill>
                              <a:latin typeface="+mn-lt"/>
                              <a:ea typeface="华文楷体" panose="02010600040101010101" pitchFamily="2" charset="-122"/>
                              <a:cs typeface="+mn-cs"/>
                            </a:rPr>
                            <a:t>编号</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1</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-8.33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-16.67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138.89</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11</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-6.33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-12.67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80.22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6</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-3.33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-6.67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22.22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4</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10</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25</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0.67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0.89</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5</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15</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35</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5.67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11.33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64.22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1443">
                    <a:tc>
                      <a:txBody>
                        <a:bodyPr/>
                        <a:lstStyle/>
                        <a:p>
                          <a:pPr algn="ctr"/>
                          <a:r>
                            <a:rPr lang="en-US" altLang="zh-CN" sz="2000" b="0" i="0" kern="1200" baseline="0" dirty="0">
                              <a:solidFill>
                                <a:schemeClr val="tx1"/>
                              </a:solidFill>
                              <a:latin typeface="+mn-lt"/>
                              <a:ea typeface="华文楷体" panose="02010600040101010101" pitchFamily="2" charset="-122"/>
                              <a:cs typeface="+mn-cs"/>
                            </a:rPr>
                            <a:t>6</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21</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47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11.67</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23.33</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i="0" kern="1200" baseline="0" dirty="0">
                              <a:solidFill>
                                <a:schemeClr val="tx1"/>
                              </a:solidFill>
                              <a:latin typeface="+mn-lt"/>
                              <a:ea typeface="华文楷体" panose="02010600040101010101" pitchFamily="2" charset="-122"/>
                              <a:cs typeface="+mn-cs"/>
                            </a:rPr>
                            <a:t>272.22</a:t>
                          </a: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05840">
                    <a:tc>
                      <a:txBody>
                        <a:bodyPr/>
                        <a:lstStyle/>
                        <a:p>
                          <a:pPr algn="ctr"/>
                          <a:endParaRPr lang="zh-CN" altLang="en-US" sz="20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mc:AlternateContent xmlns:mc="http://schemas.openxmlformats.org/markup-compatibility/2006">
        <mc:Choice xmlns:a14="http://schemas.microsoft.com/office/drawing/2010/main" Requires="a14">
          <p:sp>
            <p:nvSpPr>
              <p:cNvPr id="5" name="矩形 4"/>
              <p:cNvSpPr/>
              <p:nvPr/>
            </p:nvSpPr>
            <p:spPr>
              <a:xfrm>
                <a:off x="4321943" y="5514293"/>
                <a:ext cx="3205493" cy="55399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000">
                          <a:latin typeface="Cambria Math" panose="02040503050406030204" pitchFamily="18" charset="0"/>
                          <a:ea typeface="华文楷体" panose="02010600040101010101" pitchFamily="2" charset="-122"/>
                        </a:rPr>
                        <m:t>𝑿</m:t>
                      </m:r>
                      <m:r>
                        <a:rPr lang="en-US" altLang="zh-CN" sz="3000">
                          <a:latin typeface="Cambria Math" panose="02040503050406030204" pitchFamily="18" charset="0"/>
                          <a:ea typeface="华文楷体" panose="02010600040101010101" pitchFamily="2" charset="-122"/>
                        </a:rPr>
                        <m:t>=</m:t>
                      </m:r>
                      <m:d>
                        <m:dPr>
                          <m:begChr m:val="{"/>
                          <m:endChr m:val="}"/>
                          <m:ctrlPr>
                            <a:rPr lang="en-US" altLang="zh-CN" sz="3000" i="1">
                              <a:latin typeface="Cambria Math" panose="02040503050406030204" pitchFamily="18" charset="0"/>
                              <a:ea typeface="华文楷体" panose="02010600040101010101" pitchFamily="2" charset="-122"/>
                            </a:rPr>
                          </m:ctrlPr>
                        </m:dPr>
                        <m:e>
                          <m:sSub>
                            <m:sSubPr>
                              <m:ctrlPr>
                                <a:rPr lang="en-US" altLang="zh-CN" sz="3000" i="1">
                                  <a:latin typeface="Cambria Math" panose="02040503050406030204" pitchFamily="18" charset="0"/>
                                  <a:ea typeface="华文楷体" panose="02010600040101010101" pitchFamily="2" charset="-122"/>
                                </a:rPr>
                              </m:ctrlPr>
                            </m:sSubPr>
                            <m:e>
                              <m:r>
                                <a:rPr lang="en-US" altLang="zh-CN" sz="3000">
                                  <a:latin typeface="Cambria Math" panose="02040503050406030204" pitchFamily="18" charset="0"/>
                                  <a:ea typeface="华文楷体" panose="02010600040101010101" pitchFamily="2" charset="-122"/>
                                </a:rPr>
                                <m:t>𝒙</m:t>
                              </m:r>
                            </m:e>
                            <m:sub>
                              <m:r>
                                <a:rPr lang="en-US" altLang="zh-CN" sz="3000">
                                  <a:latin typeface="Cambria Math" panose="02040503050406030204" pitchFamily="18" charset="0"/>
                                  <a:ea typeface="华文楷体" panose="02010600040101010101" pitchFamily="2" charset="-122"/>
                                </a:rPr>
                                <m:t>𝒊</m:t>
                              </m:r>
                            </m:sub>
                          </m:sSub>
                        </m:e>
                      </m:d>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𝐘</m:t>
                      </m:r>
                      <m:r>
                        <a:rPr lang="en-US" altLang="zh-CN" sz="3000">
                          <a:latin typeface="Cambria Math" panose="02040503050406030204" pitchFamily="18" charset="0"/>
                          <a:ea typeface="华文楷体" panose="02010600040101010101" pitchFamily="2" charset="-122"/>
                        </a:rPr>
                        <m:t>={</m:t>
                      </m:r>
                      <m:sSub>
                        <m:sSubPr>
                          <m:ctrlPr>
                            <a:rPr lang="en-US" altLang="zh-CN" sz="3000" i="1">
                              <a:latin typeface="Cambria Math" panose="02040503050406030204" pitchFamily="18" charset="0"/>
                              <a:ea typeface="华文楷体" panose="02010600040101010101" pitchFamily="2" charset="-122"/>
                            </a:rPr>
                          </m:ctrlPr>
                        </m:sSubPr>
                        <m:e>
                          <m:r>
                            <a:rPr lang="en-US" altLang="zh-CN" sz="3000">
                              <a:latin typeface="Cambria Math" panose="02040503050406030204" pitchFamily="18" charset="0"/>
                              <a:ea typeface="华文楷体" panose="02010600040101010101" pitchFamily="2" charset="-122"/>
                            </a:rPr>
                            <m:t>𝒚</m:t>
                          </m:r>
                        </m:e>
                        <m:sub>
                          <m:r>
                            <a:rPr lang="en-US" altLang="zh-CN" sz="3000">
                              <a:latin typeface="Cambria Math" panose="02040503050406030204" pitchFamily="18" charset="0"/>
                              <a:ea typeface="华文楷体" panose="02010600040101010101" pitchFamily="2" charset="-122"/>
                            </a:rPr>
                            <m:t>𝒊</m:t>
                          </m:r>
                        </m:sub>
                      </m:sSub>
                      <m:r>
                        <a:rPr lang="en-US" altLang="zh-CN" sz="3000">
                          <a:latin typeface="Cambria Math" panose="02040503050406030204" pitchFamily="18" charset="0"/>
                          <a:ea typeface="华文楷体" panose="02010600040101010101" pitchFamily="2" charset="-122"/>
                        </a:rPr>
                        <m:t>}</m:t>
                      </m:r>
                    </m:oMath>
                  </m:oMathPara>
                </a14:m>
                <a:endParaRPr lang="zh-CN" altLang="en-US" sz="3000" dirty="0">
                  <a:ea typeface="华文楷体" panose="02010600040101010101" pitchFamily="2" charset="-122"/>
                </a:endParaRPr>
              </a:p>
            </p:txBody>
          </p:sp>
        </mc:Choice>
        <mc:Fallback>
          <p:sp>
            <p:nvSpPr>
              <p:cNvPr id="5" name="矩形 4"/>
              <p:cNvSpPr>
                <a:spLocks noRot="1" noChangeAspect="1" noMove="1" noResize="1" noEditPoints="1" noAdjustHandles="1" noChangeArrowheads="1" noChangeShapeType="1" noTextEdit="1"/>
              </p:cNvSpPr>
              <p:nvPr/>
            </p:nvSpPr>
            <p:spPr>
              <a:xfrm>
                <a:off x="4321943" y="5514293"/>
                <a:ext cx="3205493" cy="553998"/>
              </a:xfrm>
              <a:prstGeom prst="rect">
                <a:avLst/>
              </a:prstGeom>
              <a:blipFill rotWithShape="1">
                <a:blip r:embed="rId4"/>
                <a:stretch>
                  <a:fillRect l="-4" t="-106" r="5" b="42"/>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协方差例子</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en-US" dirty="0"/>
              <a:t>对于一组两维变量（如广告投入</a:t>
            </a:r>
            <a:r>
              <a:rPr lang="en-US" altLang="zh-CN" dirty="0"/>
              <a:t>-</a:t>
            </a:r>
            <a:r>
              <a:rPr lang="zh-CN" altLang="en-US" dirty="0"/>
              <a:t>商品销售、天气状况</a:t>
            </a:r>
            <a:r>
              <a:rPr lang="en-US" altLang="zh-CN" dirty="0"/>
              <a:t>-</a:t>
            </a:r>
            <a:r>
              <a:rPr lang="zh-CN" altLang="en-US" dirty="0"/>
              <a:t>旅游出行等），可通过计算它们之间的协方差值来判断这组数据给出的两维变量是否存在关联关系：</a:t>
            </a:r>
            <a:endParaRPr lang="zh-CN" altLang="en-US" dirty="0"/>
          </a:p>
          <a:p>
            <a:r>
              <a:rPr lang="zh-CN" altLang="en-US" dirty="0"/>
              <a:t>当协方差𝑐𝑜𝑣</a:t>
            </a:r>
            <a:r>
              <a:rPr lang="en-US" altLang="zh-CN" dirty="0"/>
              <a:t>(</a:t>
            </a:r>
            <a:r>
              <a:rPr lang="zh-CN" altLang="en-US" dirty="0"/>
              <a:t>𝑋</a:t>
            </a:r>
            <a:r>
              <a:rPr lang="en-US" altLang="zh-CN" dirty="0"/>
              <a:t>,</a:t>
            </a:r>
            <a:r>
              <a:rPr lang="zh-CN" altLang="en-US" dirty="0"/>
              <a:t>𝑌</a:t>
            </a:r>
            <a:r>
              <a:rPr lang="en-US" altLang="zh-CN" dirty="0"/>
              <a:t>)&gt;0 </a:t>
            </a:r>
            <a:r>
              <a:rPr lang="zh-CN" altLang="en-US" dirty="0"/>
              <a:t>时，称𝑋 与𝑌 正相关</a:t>
            </a:r>
            <a:endParaRPr lang="zh-CN" altLang="en-US" dirty="0"/>
          </a:p>
          <a:p>
            <a:r>
              <a:rPr lang="zh-CN" altLang="en-US" dirty="0"/>
              <a:t>当协方差𝑐𝑜𝑣</a:t>
            </a:r>
            <a:r>
              <a:rPr lang="en-US" altLang="zh-CN" dirty="0"/>
              <a:t>(</a:t>
            </a:r>
            <a:r>
              <a:rPr lang="zh-CN" altLang="en-US" dirty="0"/>
              <a:t>𝑋</a:t>
            </a:r>
            <a:r>
              <a:rPr lang="en-US" altLang="zh-CN" dirty="0"/>
              <a:t>,</a:t>
            </a:r>
            <a:r>
              <a:rPr lang="zh-CN" altLang="en-US" dirty="0"/>
              <a:t>𝑌</a:t>
            </a:r>
            <a:r>
              <a:rPr lang="en-US" altLang="zh-CN" dirty="0"/>
              <a:t>)&lt;0 </a:t>
            </a:r>
            <a:r>
              <a:rPr lang="zh-CN" altLang="en-US" dirty="0"/>
              <a:t>时，称𝑋 与𝑌 负相关</a:t>
            </a:r>
            <a:endParaRPr lang="zh-CN" altLang="en-US" dirty="0"/>
          </a:p>
          <a:p>
            <a:r>
              <a:rPr lang="zh-CN" altLang="en-US" dirty="0"/>
              <a:t>当协方差𝑐𝑜𝑣</a:t>
            </a:r>
            <a:r>
              <a:rPr lang="en-US" altLang="zh-CN" dirty="0"/>
              <a:t>(</a:t>
            </a:r>
            <a:r>
              <a:rPr lang="zh-CN" altLang="en-US" dirty="0"/>
              <a:t>𝑋</a:t>
            </a:r>
            <a:r>
              <a:rPr lang="en-US" altLang="zh-CN" dirty="0"/>
              <a:t>,</a:t>
            </a:r>
            <a:r>
              <a:rPr lang="zh-CN" altLang="en-US" dirty="0"/>
              <a:t>𝑌</a:t>
            </a:r>
            <a:r>
              <a:rPr lang="en-US" altLang="zh-CN" dirty="0"/>
              <a:t>)=0 </a:t>
            </a:r>
            <a:r>
              <a:rPr lang="zh-CN" altLang="en-US" dirty="0"/>
              <a:t>时，称𝑋 与𝑌 不相关（线性意义下）</a:t>
            </a:r>
            <a:endParaRPr lang="zh-CN" altLang="en-US" dirty="0"/>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从协方差到相关系数</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en-US" dirty="0"/>
              <a:t>我们可通过皮尔逊相关系数（</a:t>
            </a:r>
            <a:r>
              <a:rPr lang="en-US" altLang="zh-CN" dirty="0"/>
              <a:t>Pearson Correlation coefficient </a:t>
            </a:r>
            <a:r>
              <a:rPr lang="zh-CN" altLang="en-US" dirty="0"/>
              <a:t>）将两组变量之间的关联度规整到一定的取值范围内。皮尔逊相关系数定义如下</a:t>
            </a:r>
            <a:r>
              <a:rPr lang="en-US" altLang="zh-CN" dirty="0"/>
              <a:t>:</a:t>
            </a:r>
            <a:endParaRPr lang="en-US" altLang="zh-CN" dirty="0"/>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2083706" y="3483337"/>
                <a:ext cx="7478907" cy="11654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000">
                          <a:latin typeface="Cambria Math" panose="02040503050406030204" pitchFamily="18" charset="0"/>
                          <a:ea typeface="华文楷体" panose="02010600040101010101" pitchFamily="2" charset="-122"/>
                        </a:rPr>
                        <m:t>𝐜𝐨𝐫𝐫</m:t>
                      </m:r>
                      <m:d>
                        <m:dPr>
                          <m:ctrlPr>
                            <a:rPr lang="en-US" altLang="zh-CN" sz="3000" i="1">
                              <a:latin typeface="Cambria Math" panose="02040503050406030204" pitchFamily="18" charset="0"/>
                              <a:ea typeface="华文楷体" panose="02010600040101010101" pitchFamily="2" charset="-122"/>
                            </a:rPr>
                          </m:ctrlPr>
                        </m:dPr>
                        <m:e>
                          <m:r>
                            <a:rPr lang="en-US" altLang="zh-CN" sz="3000">
                              <a:latin typeface="Cambria Math" panose="02040503050406030204" pitchFamily="18" charset="0"/>
                              <a:ea typeface="华文楷体" panose="02010600040101010101" pitchFamily="2" charset="-122"/>
                            </a:rPr>
                            <m:t>𝐗</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𝐘</m:t>
                          </m:r>
                        </m:e>
                      </m:d>
                      <m:r>
                        <a:rPr lang="en-US" altLang="zh-CN" sz="3000">
                          <a:latin typeface="Cambria Math" panose="02040503050406030204" pitchFamily="18" charset="0"/>
                          <a:ea typeface="华文楷体" panose="02010600040101010101" pitchFamily="2" charset="-122"/>
                        </a:rPr>
                        <m:t>=</m:t>
                      </m:r>
                      <m:f>
                        <m:fPr>
                          <m:ctrlPr>
                            <a:rPr lang="en-US" altLang="zh-CN" sz="3000" i="1">
                              <a:latin typeface="Cambria Math" panose="02040503050406030204" pitchFamily="18" charset="0"/>
                              <a:ea typeface="华文楷体" panose="02010600040101010101" pitchFamily="2" charset="-122"/>
                            </a:rPr>
                          </m:ctrlPr>
                        </m:fPr>
                        <m:num>
                          <m:r>
                            <a:rPr lang="en-US" altLang="zh-CN" sz="3000">
                              <a:latin typeface="Cambria Math" panose="02040503050406030204" pitchFamily="18" charset="0"/>
                              <a:ea typeface="华文楷体" panose="02010600040101010101" pitchFamily="2" charset="-122"/>
                            </a:rPr>
                            <m:t>𝑪𝒐𝒗</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𝑿</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𝒀</m:t>
                          </m:r>
                          <m:r>
                            <a:rPr lang="en-US" altLang="zh-CN" sz="3000">
                              <a:latin typeface="Cambria Math" panose="02040503050406030204" pitchFamily="18" charset="0"/>
                              <a:ea typeface="华文楷体" panose="02010600040101010101" pitchFamily="2" charset="-122"/>
                            </a:rPr>
                            <m:t>)</m:t>
                          </m:r>
                        </m:num>
                        <m:den>
                          <m:rad>
                            <m:radPr>
                              <m:degHide m:val="on"/>
                              <m:ctrlPr>
                                <a:rPr lang="en-US" altLang="zh-CN" sz="3000" i="1">
                                  <a:latin typeface="Cambria Math" panose="02040503050406030204" pitchFamily="18" charset="0"/>
                                  <a:ea typeface="华文楷体" panose="02010600040101010101" pitchFamily="2" charset="-122"/>
                                </a:rPr>
                              </m:ctrlPr>
                            </m:radPr>
                            <m:deg/>
                            <m:e>
                              <m:r>
                                <a:rPr lang="en-US" altLang="zh-CN" sz="3000">
                                  <a:latin typeface="Cambria Math" panose="02040503050406030204" pitchFamily="18" charset="0"/>
                                  <a:ea typeface="华文楷体" panose="02010600040101010101" pitchFamily="2" charset="-122"/>
                                </a:rPr>
                                <m:t>𝑽𝒂𝒓</m:t>
                              </m:r>
                              <m:d>
                                <m:dPr>
                                  <m:ctrlPr>
                                    <a:rPr lang="en-US" altLang="zh-CN" sz="3000" i="1">
                                      <a:latin typeface="Cambria Math" panose="02040503050406030204" pitchFamily="18" charset="0"/>
                                      <a:ea typeface="华文楷体" panose="02010600040101010101" pitchFamily="2" charset="-122"/>
                                    </a:rPr>
                                  </m:ctrlPr>
                                </m:dPr>
                                <m:e>
                                  <m:r>
                                    <a:rPr lang="en-US" altLang="zh-CN" sz="3000">
                                      <a:latin typeface="Cambria Math" panose="02040503050406030204" pitchFamily="18" charset="0"/>
                                      <a:ea typeface="华文楷体" panose="02010600040101010101" pitchFamily="2" charset="-122"/>
                                    </a:rPr>
                                    <m:t>𝑿</m:t>
                                  </m:r>
                                </m:e>
                              </m:d>
                              <m:r>
                                <a:rPr lang="en-US" altLang="zh-CN" sz="3000">
                                  <a:latin typeface="Cambria Math" panose="02040503050406030204" pitchFamily="18" charset="0"/>
                                  <a:ea typeface="华文楷体" panose="02010600040101010101" pitchFamily="2" charset="-122"/>
                                </a:rPr>
                                <m:t>𝑽𝒂𝒓</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𝒀</m:t>
                              </m:r>
                              <m:r>
                                <a:rPr lang="en-US" altLang="zh-CN" sz="3000">
                                  <a:latin typeface="Cambria Math" panose="02040503050406030204" pitchFamily="18" charset="0"/>
                                  <a:ea typeface="华文楷体" panose="02010600040101010101" pitchFamily="2" charset="-122"/>
                                </a:rPr>
                                <m:t>)</m:t>
                              </m:r>
                            </m:e>
                          </m:rad>
                        </m:den>
                      </m:f>
                      <m:r>
                        <a:rPr lang="en-US" altLang="zh-CN" sz="3000">
                          <a:latin typeface="Cambria Math" panose="02040503050406030204" pitchFamily="18" charset="0"/>
                          <a:ea typeface="华文楷体" panose="02010600040101010101" pitchFamily="2" charset="-122"/>
                        </a:rPr>
                        <m:t>=</m:t>
                      </m:r>
                      <m:f>
                        <m:fPr>
                          <m:ctrlPr>
                            <a:rPr lang="en-US" altLang="zh-CN" sz="3000" i="1">
                              <a:latin typeface="Cambria Math" panose="02040503050406030204" pitchFamily="18" charset="0"/>
                              <a:ea typeface="华文楷体" panose="02010600040101010101" pitchFamily="2" charset="-122"/>
                            </a:rPr>
                          </m:ctrlPr>
                        </m:fPr>
                        <m:num>
                          <m:r>
                            <a:rPr lang="en-US" altLang="zh-CN" sz="3000">
                              <a:latin typeface="Cambria Math" panose="02040503050406030204" pitchFamily="18" charset="0"/>
                              <a:ea typeface="华文楷体" panose="02010600040101010101" pitchFamily="2" charset="-122"/>
                            </a:rPr>
                            <m:t>𝑪𝒐𝒗</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𝑿</m:t>
                          </m:r>
                          <m:r>
                            <a:rPr lang="en-US" altLang="zh-CN" sz="3000">
                              <a:latin typeface="Cambria Math" panose="02040503050406030204" pitchFamily="18" charset="0"/>
                              <a:ea typeface="华文楷体" panose="02010600040101010101" pitchFamily="2" charset="-122"/>
                            </a:rPr>
                            <m:t>,</m:t>
                          </m:r>
                          <m:r>
                            <a:rPr lang="en-US" altLang="zh-CN" sz="3000">
                              <a:latin typeface="Cambria Math" panose="02040503050406030204" pitchFamily="18" charset="0"/>
                              <a:ea typeface="华文楷体" panose="02010600040101010101" pitchFamily="2" charset="-122"/>
                            </a:rPr>
                            <m:t>𝒀</m:t>
                          </m:r>
                          <m:r>
                            <a:rPr lang="en-US" altLang="zh-CN" sz="3000">
                              <a:latin typeface="Cambria Math" panose="02040503050406030204" pitchFamily="18" charset="0"/>
                              <a:ea typeface="华文楷体" panose="02010600040101010101" pitchFamily="2" charset="-122"/>
                            </a:rPr>
                            <m:t>)</m:t>
                          </m:r>
                        </m:num>
                        <m:den>
                          <m:sSub>
                            <m:sSubPr>
                              <m:ctrlPr>
                                <a:rPr lang="en-US" altLang="zh-CN" sz="3000" i="1">
                                  <a:latin typeface="Cambria Math" panose="02040503050406030204" pitchFamily="18" charset="0"/>
                                  <a:ea typeface="华文楷体" panose="02010600040101010101" pitchFamily="2" charset="-122"/>
                                </a:rPr>
                              </m:ctrlPr>
                            </m:sSubPr>
                            <m:e>
                              <m:r>
                                <a:rPr lang="zh-CN" altLang="en-US" sz="3000">
                                  <a:latin typeface="Cambria Math" panose="02040503050406030204" pitchFamily="18" charset="0"/>
                                  <a:ea typeface="华文楷体" panose="02010600040101010101" pitchFamily="2" charset="-122"/>
                                </a:rPr>
                                <m:t>𝝈</m:t>
                              </m:r>
                            </m:e>
                            <m:sub>
                              <m:r>
                                <a:rPr lang="en-US" altLang="zh-CN" sz="3000">
                                  <a:latin typeface="Cambria Math" panose="02040503050406030204" pitchFamily="18" charset="0"/>
                                  <a:ea typeface="华文楷体" panose="02010600040101010101" pitchFamily="2" charset="-122"/>
                                </a:rPr>
                                <m:t>𝒙</m:t>
                              </m:r>
                            </m:sub>
                          </m:sSub>
                          <m:sSub>
                            <m:sSubPr>
                              <m:ctrlPr>
                                <a:rPr lang="en-US" altLang="zh-CN" sz="3000" i="1">
                                  <a:latin typeface="Cambria Math" panose="02040503050406030204" pitchFamily="18" charset="0"/>
                                  <a:ea typeface="华文楷体" panose="02010600040101010101" pitchFamily="2" charset="-122"/>
                                </a:rPr>
                              </m:ctrlPr>
                            </m:sSubPr>
                            <m:e>
                              <m:r>
                                <a:rPr lang="zh-CN" altLang="en-US" sz="3000">
                                  <a:latin typeface="Cambria Math" panose="02040503050406030204" pitchFamily="18" charset="0"/>
                                  <a:ea typeface="华文楷体" panose="02010600040101010101" pitchFamily="2" charset="-122"/>
                                </a:rPr>
                                <m:t>𝝈</m:t>
                              </m:r>
                            </m:e>
                            <m:sub>
                              <m:r>
                                <a:rPr lang="en-US" altLang="zh-CN" sz="3000">
                                  <a:latin typeface="Cambria Math" panose="02040503050406030204" pitchFamily="18" charset="0"/>
                                  <a:ea typeface="华文楷体" panose="02010600040101010101" pitchFamily="2" charset="-122"/>
                                </a:rPr>
                                <m:t>𝒚</m:t>
                              </m:r>
                            </m:sub>
                          </m:sSub>
                        </m:den>
                      </m:f>
                    </m:oMath>
                  </m:oMathPara>
                </a14:m>
                <a:endParaRPr lang="zh-CN" altLang="en-US" sz="3000" dirty="0">
                  <a:ea typeface="华文楷体" panose="02010600040101010101" pitchFamily="2" charset="-122"/>
                </a:endParaRPr>
              </a:p>
            </p:txBody>
          </p:sp>
        </mc:Choice>
        <mc:Fallback>
          <p:sp>
            <p:nvSpPr>
              <p:cNvPr id="4" name="矩形 3"/>
              <p:cNvSpPr>
                <a:spLocks noRot="1" noChangeAspect="1" noMove="1" noResize="1" noEditPoints="1" noAdjustHandles="1" noChangeArrowheads="1" noChangeShapeType="1" noTextEdit="1"/>
              </p:cNvSpPr>
              <p:nvPr/>
            </p:nvSpPr>
            <p:spPr>
              <a:xfrm>
                <a:off x="2083706" y="3483337"/>
                <a:ext cx="7478907" cy="1165447"/>
              </a:xfrm>
              <a:prstGeom prst="rect">
                <a:avLst/>
              </a:prstGeom>
              <a:blipFill rotWithShape="1">
                <a:blip r:embed="rId1"/>
                <a:stretch>
                  <a:fillRect l="-4" t="-31" r="2" b="50"/>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从协方差到相关系数</a:t>
            </a:r>
            <a:endParaRPr lang="zh-CN" altLang="en-US" dirty="0">
              <a:solidFill>
                <a:srgbClr val="C00000"/>
              </a:solidFill>
            </a:endParaRPr>
          </a:p>
        </p:txBody>
      </p:sp>
      <p:sp>
        <p:nvSpPr>
          <p:cNvPr id="3" name="内容占位符 2"/>
          <p:cNvSpPr>
            <a:spLocks noGrp="1"/>
          </p:cNvSpPr>
          <p:nvPr>
            <p:ph idx="1"/>
          </p:nvPr>
        </p:nvSpPr>
        <p:spPr/>
        <p:txBody>
          <a:bodyPr/>
          <a:lstStyle/>
          <a:p>
            <a:pPr marL="0" indent="0">
              <a:buNone/>
            </a:pPr>
            <a:r>
              <a:rPr lang="en-US" altLang="zh-CN" dirty="0"/>
              <a:t> </a:t>
            </a:r>
            <a:endParaRPr lang="zh-CN" altLang="en-US"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custDataLst>
                  <p:tags r:id="rId1"/>
                </p:custDataLst>
              </p:nvPr>
            </p:nvGraphicFramePr>
            <p:xfrm>
              <a:off x="89649" y="1106370"/>
              <a:ext cx="11964890" cy="5120640"/>
            </p:xfrm>
            <a:graphic>
              <a:graphicData uri="http://schemas.openxmlformats.org/drawingml/2006/table">
                <a:tbl>
                  <a:tblPr firstRow="1" bandRow="1">
                    <a:tableStyleId>{5C22544A-7EE6-4342-B048-85BDC9FD1C3A}</a:tableStyleId>
                  </a:tblPr>
                  <a:tblGrid>
                    <a:gridCol w="471380"/>
                    <a:gridCol w="1079363"/>
                    <a:gridCol w="1493834"/>
                    <a:gridCol w="2174875"/>
                    <a:gridCol w="2052963"/>
                    <a:gridCol w="2545715"/>
                    <a:gridCol w="2146760"/>
                  </a:tblGrid>
                  <a:tr h="1138674">
                    <a:tc>
                      <a:txBody>
                        <a:bodyPr/>
                        <a:lstStyle/>
                        <a:p>
                          <a:pPr algn="ctr"/>
                          <a:r>
                            <a:rPr lang="zh-CN" altLang="en-US" sz="2400" b="0" i="0" kern="1200" baseline="0" dirty="0">
                              <a:solidFill>
                                <a:schemeClr val="tx1"/>
                              </a:solidFill>
                              <a:latin typeface="+mn-lt"/>
                              <a:ea typeface="华文楷体" panose="02010600040101010101" pitchFamily="2" charset="-122"/>
                              <a:cs typeface="+mn-cs"/>
                            </a:rPr>
                            <a:t>编号</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𝒙</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𝒊</m:t>
                                    </m:r>
                                  </m:sub>
                                </m:sSub>
                              </m:oMath>
                            </m:oMathPara>
                          </a14:m>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𝒚</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𝒊</m:t>
                                    </m:r>
                                  </m:sub>
                                </m:sSub>
                              </m:oMath>
                            </m:oMathPara>
                          </a14:m>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𝒙</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𝑬</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𝑿</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oMath>
                            </m:oMathPara>
                          </a14:m>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𝒚</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𝒀</m:t>
                                    </m:r>
                                  </m:e>
                                </m:d>
                              </m:oMath>
                            </m:oMathPara>
                          </a14:m>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𝒙</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𝑿</m:t>
                                    </m:r>
                                  </m:e>
                                </m:d>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𝒚</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𝒀</m:t>
                                    </m:r>
                                  </m:e>
                                </m:d>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oMath>
                            </m:oMathPara>
                          </a14:m>
                          <a:endParaRPr lang="zh-CN" altLang="en-US" sz="2400" b="0" i="0" kern="1200" baseline="0" dirty="0">
                            <a:solidFill>
                              <a:schemeClr val="tx1"/>
                            </a:solidFill>
                            <a:latin typeface="+mn-lt"/>
                            <a:ea typeface="华文楷体" panose="02010600040101010101" pitchFamily="2" charset="-122"/>
                            <a:cs typeface="+mn-cs"/>
                          </a:endParaRPr>
                        </a:p>
                        <a:p>
                          <a:pPr algn="ct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𝐜𝐨𝐫𝐫</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𝐗</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𝐘</m:t>
                                    </m:r>
                                  </m:e>
                                </m:d>
                              </m:oMath>
                            </m:oMathPara>
                          </a14:m>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1</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-8.33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-16.67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138.89</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pPr marL="0" algn="ctr" defTabSz="685800" rtl="0" eaLnBrk="1" latinLnBrk="0" hangingPunct="1"/>
                          <a:endParaRPr lang="en-US" altLang="zh-CN" sz="2400" b="0" i="0" kern="1200" baseline="0" dirty="0">
                            <a:solidFill>
                              <a:schemeClr val="tx1"/>
                            </a:solidFill>
                            <a:latin typeface="+mn-lt"/>
                            <a:ea typeface="华文楷体" panose="02010600040101010101" pitchFamily="2" charset="-122"/>
                            <a:cs typeface="+mn-cs"/>
                          </a:endParaRPr>
                        </a:p>
                        <a:p>
                          <a:pPr marL="0" algn="ctr" defTabSz="685800" rtl="0" eaLnBrk="1" latinLnBrk="0" hangingPunct="1"/>
                          <a:r>
                            <a:rPr lang="en-US" altLang="zh-CN" sz="2400" b="0" i="0" kern="1200" baseline="0" dirty="0">
                              <a:solidFill>
                                <a:schemeClr val="tx1"/>
                              </a:solidFill>
                              <a:latin typeface="+mn-lt"/>
                              <a:ea typeface="华文楷体" panose="02010600040101010101" pitchFamily="2" charset="-122"/>
                              <a:cs typeface="+mn-cs"/>
                            </a:rPr>
                            <a:t>1.0</a:t>
                          </a:r>
                          <a:endParaRPr lang="en-US" altLang="zh-CN" sz="2400" b="0" i="0" kern="1200" baseline="0" dirty="0">
                            <a:solidFill>
                              <a:schemeClr val="tx1"/>
                            </a:solidFill>
                            <a:latin typeface="+mn-lt"/>
                            <a:ea typeface="华文楷体" panose="02010600040101010101" pitchFamily="2" charset="-122"/>
                            <a:cs typeface="+mn-cs"/>
                          </a:endParaRPr>
                        </a:p>
                        <a:p>
                          <a:pPr marL="0" algn="ctr" defTabSz="685800" rtl="0" eaLnBrk="1" latinLnBrk="0" hangingPunct="1"/>
                          <a:endParaRPr lang="en-US" altLang="zh-CN" sz="2400" b="0" i="0" kern="1200" baseline="0" dirty="0">
                            <a:solidFill>
                              <a:schemeClr val="tx1"/>
                            </a:solidFill>
                            <a:latin typeface="+mn-lt"/>
                            <a:ea typeface="华文楷体" panose="02010600040101010101" pitchFamily="2" charset="-122"/>
                            <a:cs typeface="+mn-cs"/>
                          </a:endParaRPr>
                        </a:p>
                        <a:p>
                          <a:pPr marL="0" algn="ctr" defTabSz="685800" rtl="0" eaLnBrk="1" latinLnBrk="0" hangingPunct="1"/>
                          <a:endParaRPr lang="en-US" altLang="zh-CN" sz="2400" b="0" i="0" kern="1200" baseline="0" dirty="0">
                            <a:solidFill>
                              <a:schemeClr val="tx1"/>
                            </a:solidFill>
                            <a:latin typeface="+mn-lt"/>
                            <a:ea typeface="华文楷体" panose="02010600040101010101" pitchFamily="2" charset="-122"/>
                            <a:cs typeface="+mn-cs"/>
                          </a:endParaRPr>
                        </a:p>
                        <a:p>
                          <a:pPr marL="0" algn="ctr" defTabSz="685800" rtl="0" eaLnBrk="1" latinLnBrk="0" hangingPunct="1"/>
                          <a14:m>
                            <m:oMathPara xmlns:m="http://schemas.openxmlformats.org/officeDocument/2006/math">
                              <m:oMathParaPr>
                                <m:jc m:val="centerGroup"/>
                              </m:oMathParaPr>
                              <m:oMath xmlns:m="http://schemas.openxmlformats.org/officeDocument/2006/math">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𝑦</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𝑖</m:t>
                                    </m:r>
                                  </m:sub>
                                </m:s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2</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𝑥</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𝑖</m:t>
                                    </m:r>
                                  </m:sub>
                                </m:s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5</m:t>
                                </m:r>
                              </m:oMath>
                            </m:oMathPara>
                          </a14:m>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2</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11</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-6.33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-12.67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80.22</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6</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-3.33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-6.67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22.22</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4</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10</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25</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0.67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0.89</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5</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15</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35</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5.67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11.33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64.22</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6</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21</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47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11.67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23.33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272.22</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43019">
                    <a:tc>
                      <a:txBody>
                        <a:bodyPr/>
                        <a:lstStyle/>
                        <a:p>
                          <a:pPr algn="ct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𝑿</m:t>
                                  </m:r>
                                </m:e>
                              </m:d>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oMath>
                          </a14:m>
                          <a:r>
                            <a:rPr lang="en-US" altLang="zh-CN" sz="2400" b="0" i="0" kern="1200" baseline="0" dirty="0">
                              <a:solidFill>
                                <a:schemeClr val="tx1"/>
                              </a:solidFill>
                              <a:latin typeface="+mn-lt"/>
                              <a:ea typeface="华文楷体" panose="02010600040101010101" pitchFamily="2" charset="-122"/>
                              <a:cs typeface="+mn-cs"/>
                            </a:rPr>
                            <a:t>9.33</a:t>
                          </a:r>
                          <a:endParaRPr lang="zh-CN" altLang="en-US" sz="2400" b="0" i="0" kern="1200" baseline="0" dirty="0">
                            <a:solidFill>
                              <a:schemeClr val="tx1"/>
                            </a:solidFill>
                            <a:latin typeface="+mn-lt"/>
                            <a:ea typeface="华文楷体" panose="02010600040101010101" pitchFamily="2" charset="-122"/>
                            <a:cs typeface="+mn-cs"/>
                          </a:endParaRPr>
                        </a:p>
                        <a:p>
                          <a:pPr algn="ct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𝒀</m:t>
                                  </m:r>
                                </m:e>
                              </m:d>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oMath>
                          </a14:m>
                          <a:r>
                            <a:rPr lang="en-US" altLang="zh-CN" sz="2400" b="0" i="0" kern="1200" baseline="0" dirty="0">
                              <a:solidFill>
                                <a:schemeClr val="tx1"/>
                              </a:solidFill>
                              <a:latin typeface="+mn-lt"/>
                              <a:ea typeface="华文楷体" panose="02010600040101010101" pitchFamily="2" charset="-122"/>
                              <a:cs typeface="+mn-cs"/>
                            </a:rPr>
                            <a:t>23.67</a:t>
                          </a:r>
                          <a:endParaRPr lang="zh-CN" altLang="en-US" sz="2400" b="0" i="0" kern="1200" baseline="0" dirty="0">
                            <a:solidFill>
                              <a:schemeClr val="tx1"/>
                            </a:solidFill>
                            <a:latin typeface="+mn-lt"/>
                            <a:ea typeface="华文楷体" panose="02010600040101010101" pitchFamily="2" charset="-122"/>
                            <a:cs typeface="+mn-cs"/>
                          </a:endParaRPr>
                        </a:p>
                        <a:p>
                          <a:pPr algn="ct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𝑽𝒂𝒓</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𝑿</m:t>
                                  </m:r>
                                </m:e>
                              </m:d>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oMath>
                          </a14:m>
                          <a:r>
                            <a:rPr lang="en-US" sz="2400" b="0" i="0" kern="1200" baseline="0" dirty="0">
                              <a:solidFill>
                                <a:schemeClr val="tx1"/>
                              </a:solidFill>
                              <a:latin typeface="+mn-lt"/>
                              <a:ea typeface="华文楷体" panose="02010600040101010101" pitchFamily="2" charset="-122"/>
                              <a:cs typeface="+mn-cs"/>
                            </a:rPr>
                            <a:t>57.87</a:t>
                          </a:r>
                          <a:endParaRPr 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𝑽𝒂𝒓</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𝒀</m:t>
                                  </m:r>
                                </m:e>
                              </m:d>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oMath>
                          </a14:m>
                          <a:r>
                            <a:rPr lang="en-US" altLang="zh-CN" sz="2400" b="0" i="0" kern="1200" baseline="0" dirty="0">
                              <a:solidFill>
                                <a:schemeClr val="tx1"/>
                              </a:solidFill>
                              <a:latin typeface="+mn-lt"/>
                              <a:ea typeface="华文楷体" panose="02010600040101010101" pitchFamily="2" charset="-122"/>
                              <a:cs typeface="+mn-cs"/>
                            </a:rPr>
                            <a:t>231.47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𝑬</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d>
                                <m:dPr>
                                  <m:begChr m:val="["/>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𝒙</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𝑿</m:t>
                                      </m:r>
                                    </m:e>
                                  </m:d>
                                  <m:d>
                                    <m:dPr>
                                      <m:begChr m:val="["/>
                                      <m:endChr m:val="]"/>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sSub>
                                        <m:sSub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sSub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𝒚</m:t>
                                          </m:r>
                                        </m:e>
                                        <m: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𝒊</m:t>
                                          </m:r>
                                        </m:sub>
                                      </m:sSub>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𝑬</m:t>
                                      </m:r>
                                      <m:d>
                                        <m:dPr>
                                          <m:ctrlPr>
                                            <a:rPr lang="en-US" altLang="zh-CN" sz="2400" b="0" i="1" kern="1200" baseline="0" smtClean="0">
                                              <a:solidFill>
                                                <a:schemeClr val="tx1"/>
                                              </a:solidFill>
                                              <a:latin typeface="Cambria Math" panose="02040503050406030204" pitchFamily="18" charset="0"/>
                                              <a:ea typeface="华文楷体" panose="02010600040101010101" pitchFamily="2" charset="-122"/>
                                              <a:cs typeface="+mn-cs"/>
                                            </a:rPr>
                                          </m:ctrlPr>
                                        </m:dPr>
                                        <m:e>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𝒀</m:t>
                                          </m:r>
                                        </m:e>
                                      </m:d>
                                    </m:e>
                                  </m:d>
                                </m:e>
                              </m:d>
                              <m:r>
                                <a:rPr lang="en-US" altLang="zh-CN" sz="2400" b="0" i="0" kern="1200" baseline="0" smtClean="0">
                                  <a:solidFill>
                                    <a:schemeClr val="tx1"/>
                                  </a:solidFill>
                                  <a:latin typeface="Cambria Math" panose="02040503050406030204" pitchFamily="18" charset="0"/>
                                  <a:ea typeface="华文楷体" panose="02010600040101010101" pitchFamily="2" charset="-122"/>
                                  <a:cs typeface="+mn-cs"/>
                                </a:rPr>
                                <m:t>=</m:t>
                              </m:r>
                            </m:oMath>
                          </a14:m>
                          <a:r>
                            <a:rPr lang="en-US" sz="2400" b="0" i="0" kern="1200" baseline="0" dirty="0">
                              <a:solidFill>
                                <a:schemeClr val="tx1"/>
                              </a:solidFill>
                              <a:latin typeface="+mn-lt"/>
                              <a:ea typeface="华文楷体" panose="02010600040101010101" pitchFamily="2" charset="-122"/>
                              <a:cs typeface="+mn-cs"/>
                            </a:rPr>
                            <a:t>115.73</a:t>
                          </a:r>
                          <a:endParaRPr 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custDataLst>
                  <p:tags r:id="rId2"/>
                </p:custDataLst>
              </p:nvPr>
            </p:nvGraphicFramePr>
            <p:xfrm>
              <a:off x="89649" y="1106370"/>
              <a:ext cx="11964890" cy="5120640"/>
            </p:xfrm>
            <a:graphic>
              <a:graphicData uri="http://schemas.openxmlformats.org/drawingml/2006/table">
                <a:tbl>
                  <a:tblPr firstRow="1" bandRow="1">
                    <a:tableStyleId>{5C22544A-7EE6-4342-B048-85BDC9FD1C3A}</a:tableStyleId>
                  </a:tblPr>
                  <a:tblGrid>
                    <a:gridCol w="471380"/>
                    <a:gridCol w="1079363"/>
                    <a:gridCol w="1493834"/>
                    <a:gridCol w="2174875"/>
                    <a:gridCol w="2052963"/>
                    <a:gridCol w="2545715"/>
                    <a:gridCol w="2146760"/>
                  </a:tblGrid>
                  <a:tr h="1188720">
                    <a:tc>
                      <a:txBody>
                        <a:bodyPr/>
                        <a:lstStyle/>
                        <a:p>
                          <a:pPr algn="ctr"/>
                          <a:r>
                            <a:rPr lang="zh-CN" altLang="en-US" sz="2400" b="0" i="0" kern="1200" baseline="0" dirty="0">
                              <a:solidFill>
                                <a:schemeClr val="tx1"/>
                              </a:solidFill>
                              <a:latin typeface="+mn-lt"/>
                              <a:ea typeface="华文楷体" panose="02010600040101010101" pitchFamily="2" charset="-122"/>
                              <a:cs typeface="+mn-cs"/>
                            </a:rPr>
                            <a:t>编号</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457200">
                    <a:tc>
                      <a:txBody>
                        <a:bodyPr/>
                        <a:lstStyle/>
                        <a:p>
                          <a:pPr algn="ctr"/>
                          <a:r>
                            <a:rPr lang="en-US" altLang="zh-CN" sz="2400" b="0" i="0" kern="1200" baseline="0" dirty="0">
                              <a:solidFill>
                                <a:schemeClr val="tx1"/>
                              </a:solidFill>
                              <a:latin typeface="+mn-lt"/>
                              <a:ea typeface="华文楷体" panose="02010600040101010101" pitchFamily="2" charset="-122"/>
                              <a:cs typeface="+mn-cs"/>
                            </a:rPr>
                            <a:t>1</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-8.33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-16.67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138.89</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2</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11</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-6.33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-12.67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80.22</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6</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-3.33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-6.67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22.22</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4</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10</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25</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0.67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0.89</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5</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15</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35</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5.67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11.33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64.22</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9932">
                    <a:tc>
                      <a:txBody>
                        <a:bodyPr/>
                        <a:lstStyle/>
                        <a:p>
                          <a:pPr algn="ctr"/>
                          <a:r>
                            <a:rPr lang="en-US" altLang="zh-CN" sz="2400" b="0" i="0" kern="1200" baseline="0" dirty="0">
                              <a:solidFill>
                                <a:schemeClr val="tx1"/>
                              </a:solidFill>
                              <a:latin typeface="+mn-lt"/>
                              <a:ea typeface="华文楷体" panose="02010600040101010101" pitchFamily="2" charset="-122"/>
                              <a:cs typeface="+mn-cs"/>
                            </a:rPr>
                            <a:t>6</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21</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47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11.67</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i="0" kern="1200" baseline="0" dirty="0">
                              <a:solidFill>
                                <a:schemeClr val="tx1"/>
                              </a:solidFill>
                              <a:latin typeface="+mn-lt"/>
                              <a:ea typeface="华文楷体" panose="02010600040101010101" pitchFamily="2" charset="-122"/>
                              <a:cs typeface="+mn-cs"/>
                            </a:rPr>
                            <a:t>23.33</a:t>
                          </a: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ClrTx/>
                            <a:buSzTx/>
                            <a:buFontTx/>
                          </a:pPr>
                          <a:r>
                            <a:rPr lang="en-US" altLang="zh-CN" sz="2400" b="0" i="0" kern="1200" baseline="0" dirty="0">
                              <a:solidFill>
                                <a:schemeClr val="tx1"/>
                              </a:solidFill>
                              <a:latin typeface="+mn-lt"/>
                              <a:ea typeface="华文楷体" panose="02010600040101010101" pitchFamily="2" charset="-122"/>
                              <a:cs typeface="+mn-cs"/>
                            </a:rPr>
                            <a:t>272.22</a:t>
                          </a:r>
                          <a:endParaRPr lang="en-US" altLang="zh-CN"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88720">
                    <a:tc>
                      <a:txBody>
                        <a:bodyPr/>
                        <a:lstStyle/>
                        <a:p>
                          <a:pPr algn="ctr"/>
                          <a:endParaRPr lang="zh-CN" altLang="en-US" sz="2400" b="0" i="0" kern="1200" baseline="0" dirty="0">
                            <a:solidFill>
                              <a:schemeClr val="tx1"/>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以下哪种方法不属于监督学习方法？</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聚类</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3"/>
            </p:custDataLst>
          </p:nvPr>
        </p:nvSpPr>
        <p:spPr>
          <a:xfrm>
            <a:off x="4810125" y="33575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决策树</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4"/>
            </p:custDataLst>
          </p:nvPr>
        </p:nvSpPr>
        <p:spPr>
          <a:xfrm>
            <a:off x="4810125" y="39290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线性回归</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5"/>
            </p:custDataLst>
          </p:nvPr>
        </p:nvSpPr>
        <p:spPr>
          <a:xfrm>
            <a:off x="4810125" y="45005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朴素贝叶斯</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椭圆 8"/>
          <p:cNvSpPr>
            <a:spLocks noChangeAspect="1"/>
          </p:cNvSpPr>
          <p:nvPr>
            <p:custDataLst>
              <p:tags r:id="rId6"/>
            </p:custDataLst>
          </p:nvPr>
        </p:nvSpPr>
        <p:spPr>
          <a:xfrm>
            <a:off x="4357497" y="2850356"/>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7"/>
            </p:custDataLst>
          </p:nvPr>
        </p:nvSpPr>
        <p:spPr>
          <a:xfrm>
            <a:off x="4357497" y="3421856"/>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8"/>
            </p:custDataLst>
          </p:nvPr>
        </p:nvSpPr>
        <p:spPr>
          <a:xfrm>
            <a:off x="4357497" y="3993356"/>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9"/>
            </p:custDataLst>
          </p:nvPr>
        </p:nvSpPr>
        <p:spPr>
          <a:xfrm>
            <a:off x="4357497" y="4564856"/>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9" name="文本框 18"/>
          <p:cNvSpPr txBox="1"/>
          <p:nvPr>
            <p:custDataLst>
              <p:tags r:id="rId10"/>
            </p:custDataLst>
          </p:nvPr>
        </p:nvSpPr>
        <p:spPr>
          <a:xfrm>
            <a:off x="4810125" y="50720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支持向量机</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0" name="椭圆 19"/>
          <p:cNvSpPr>
            <a:spLocks noChangeAspect="1"/>
          </p:cNvSpPr>
          <p:nvPr>
            <p:custDataLst>
              <p:tags r:id="rId11"/>
            </p:custDataLst>
          </p:nvPr>
        </p:nvSpPr>
        <p:spPr>
          <a:xfrm>
            <a:off x="4357497" y="5136356"/>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E</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1" name="文本框 20"/>
          <p:cNvSpPr txBox="1"/>
          <p:nvPr>
            <p:custDataLst>
              <p:tags r:id="rId12"/>
            </p:custDataLst>
          </p:nvPr>
        </p:nvSpPr>
        <p:spPr>
          <a:xfrm>
            <a:off x="4810125" y="56435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以上都不属于监督学习方法</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2" name="椭圆 21"/>
          <p:cNvSpPr>
            <a:spLocks noChangeAspect="1"/>
          </p:cNvSpPr>
          <p:nvPr>
            <p:custDataLst>
              <p:tags r:id="rId13"/>
            </p:custDataLst>
          </p:nvPr>
        </p:nvSpPr>
        <p:spPr>
          <a:xfrm>
            <a:off x="4357497" y="5707856"/>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F</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14"/>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15"/>
            </p:custDataLst>
          </p:nvPr>
        </p:nvGrpSpPr>
        <p:grpSpPr>
          <a:xfrm>
            <a:off x="0" y="0"/>
            <a:ext cx="4286250" cy="490220"/>
            <a:chOff x="-5270500" y="0"/>
            <a:chExt cx="5715000" cy="653627"/>
          </a:xfrm>
        </p:grpSpPr>
        <p:sp>
          <p:nvSpPr>
            <p:cNvPr id="13" name="TitleBackground"/>
            <p:cNvSpPr/>
            <p:nvPr>
              <p:custDataLst>
                <p:tags r:id="rId16"/>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7"/>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8"/>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9"/>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8" name="图片 17" descr="tmpAA5"/>
          <p:cNvPicPr>
            <a:picLocks noChangeAspect="1"/>
          </p:cNvPicPr>
          <p:nvPr>
            <p:custDataLst>
              <p:tags r:id="rId20"/>
            </p:custDataLst>
          </p:nvPr>
        </p:nvPicPr>
        <p:blipFill>
          <a:blip r:embed="rId21"/>
          <a:stretch>
            <a:fillRect/>
          </a:stretch>
        </p:blipFill>
        <p:spPr>
          <a:xfrm>
            <a:off x="10642600" y="63500"/>
            <a:ext cx="1422400" cy="508000"/>
          </a:xfrm>
          <a:prstGeom prst="rect">
            <a:avLst/>
          </a:prstGeom>
        </p:spPr>
      </p:pic>
    </p:spTree>
    <p:custDataLst>
      <p:tags r:id="rId2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从协方差到相关系数</a:t>
            </a:r>
            <a:endParaRPr lang="zh-CN" altLang="en-US" dirty="0">
              <a:solidFill>
                <a:srgbClr val="C00000"/>
              </a:solidFill>
            </a:endParaRPr>
          </a:p>
        </p:txBody>
      </p:sp>
      <p:sp>
        <p:nvSpPr>
          <p:cNvPr id="3" name="内容占位符 2"/>
          <p:cNvSpPr>
            <a:spLocks noGrp="1"/>
          </p:cNvSpPr>
          <p:nvPr>
            <p:ph idx="1"/>
          </p:nvPr>
        </p:nvSpPr>
        <p:spPr>
          <a:xfrm>
            <a:off x="-98425" y="795020"/>
            <a:ext cx="12174220" cy="5822315"/>
          </a:xfrm>
        </p:spPr>
        <p:txBody>
          <a:bodyPr>
            <a:normAutofit/>
          </a:bodyPr>
          <a:lstStyle/>
          <a:p>
            <a:r>
              <a:rPr lang="zh-CN" altLang="en-US" dirty="0"/>
              <a:t>皮尔逊相关系数所具有的性质如下：</a:t>
            </a:r>
            <a:endParaRPr lang="zh-CN" altLang="en-US" dirty="0"/>
          </a:p>
          <a:p>
            <a:pPr lvl="1"/>
            <a:r>
              <a:rPr lang="zh-CN" altLang="en-US" dirty="0"/>
              <a:t>数刻画了变量𝑋和𝑌之间线性相关程度，</a:t>
            </a:r>
            <a:r>
              <a:rPr lang="en-US" altLang="zh-CN" dirty="0"/>
              <a:t>|</a:t>
            </a:r>
            <a:r>
              <a:rPr lang="zh-CN" altLang="en-US" dirty="0"/>
              <a:t>𝑐𝑜𝑟𝑟</a:t>
            </a:r>
            <a:r>
              <a:rPr lang="en-US" altLang="zh-CN" dirty="0"/>
              <a:t>(</a:t>
            </a:r>
            <a:r>
              <a:rPr lang="zh-CN" altLang="en-US" dirty="0"/>
              <a:t>𝑋</a:t>
            </a:r>
            <a:r>
              <a:rPr lang="en-US" altLang="zh-CN" dirty="0"/>
              <a:t>,</a:t>
            </a:r>
            <a:r>
              <a:rPr lang="zh-CN" altLang="en-US" dirty="0"/>
              <a:t>𝑌</a:t>
            </a:r>
            <a:r>
              <a:rPr lang="en-US" altLang="zh-CN" dirty="0"/>
              <a:t>)|≤1</a:t>
            </a:r>
            <a:endParaRPr lang="en-US" altLang="zh-CN" dirty="0"/>
          </a:p>
          <a:p>
            <a:pPr lvl="1"/>
            <a:r>
              <a:rPr lang="en-US" altLang="zh-CN" dirty="0"/>
              <a:t>|</a:t>
            </a:r>
            <a:r>
              <a:rPr lang="zh-CN" altLang="en-US" dirty="0"/>
              <a:t>𝑐𝑜𝑟𝑟</a:t>
            </a:r>
            <a:r>
              <a:rPr lang="en-US" altLang="zh-CN" dirty="0"/>
              <a:t>(</a:t>
            </a:r>
            <a:r>
              <a:rPr lang="zh-CN" altLang="en-US" dirty="0"/>
              <a:t>𝑋</a:t>
            </a:r>
            <a:r>
              <a:rPr lang="en-US" altLang="zh-CN" dirty="0"/>
              <a:t>,</a:t>
            </a:r>
            <a:r>
              <a:rPr lang="zh-CN" altLang="en-US" dirty="0"/>
              <a:t>𝑌</a:t>
            </a:r>
            <a:r>
              <a:rPr lang="en-US" altLang="zh-CN" dirty="0"/>
              <a:t>)|</a:t>
            </a:r>
            <a:r>
              <a:rPr lang="zh-CN" altLang="en-US" dirty="0"/>
              <a:t>越大，两者在线性相关的意义下相关度越大</a:t>
            </a:r>
            <a:endParaRPr lang="en-US" altLang="zh-CN" dirty="0"/>
          </a:p>
          <a:p>
            <a:pPr lvl="1"/>
            <a:r>
              <a:rPr lang="zh-CN" altLang="en-US" dirty="0"/>
              <a:t>𝑐𝑜𝑟𝑟</a:t>
            </a:r>
            <a:r>
              <a:rPr lang="en-US" altLang="zh-CN" dirty="0"/>
              <a:t>(</a:t>
            </a:r>
            <a:r>
              <a:rPr lang="zh-CN" altLang="en-US" dirty="0"/>
              <a:t>𝑋</a:t>
            </a:r>
            <a:r>
              <a:rPr lang="en-US" altLang="zh-CN" dirty="0"/>
              <a:t>,</a:t>
            </a:r>
            <a:r>
              <a:rPr lang="zh-CN" altLang="en-US" dirty="0"/>
              <a:t>𝑌</a:t>
            </a:r>
            <a:r>
              <a:rPr lang="en-US" altLang="zh-CN" dirty="0"/>
              <a:t>)=1</a:t>
            </a:r>
            <a:r>
              <a:rPr lang="zh-CN" altLang="en-US" dirty="0"/>
              <a:t>的充要条件是存在常数𝑎和𝑏</a:t>
            </a:r>
            <a:r>
              <a:rPr lang="en-US" altLang="zh-CN" dirty="0"/>
              <a:t>,</a:t>
            </a:r>
            <a:r>
              <a:rPr lang="zh-CN" altLang="en-US" dirty="0"/>
              <a:t>使得𝑌</a:t>
            </a:r>
            <a:r>
              <a:rPr lang="en-US" altLang="zh-CN" dirty="0"/>
              <a:t>=</a:t>
            </a:r>
            <a:r>
              <a:rPr lang="zh-CN" altLang="en-US" dirty="0"/>
              <a:t>𝑎𝑋</a:t>
            </a:r>
            <a:r>
              <a:rPr lang="en-US" altLang="zh-CN" dirty="0"/>
              <a:t>+</a:t>
            </a:r>
            <a:r>
              <a:rPr lang="zh-CN" altLang="en-US" dirty="0"/>
              <a:t>𝑏</a:t>
            </a:r>
            <a:endParaRPr lang="zh-CN" altLang="en-US" dirty="0"/>
          </a:p>
          <a:p>
            <a:pPr lvl="1"/>
            <a:r>
              <a:rPr lang="en-US" altLang="zh-CN" dirty="0"/>
              <a:t>|</a:t>
            </a:r>
            <a:r>
              <a:rPr lang="zh-CN" altLang="en-US" dirty="0"/>
              <a:t>𝑐𝑜𝑟𝑟</a:t>
            </a:r>
            <a:r>
              <a:rPr lang="en-US" altLang="zh-CN" dirty="0"/>
              <a:t>(</a:t>
            </a:r>
            <a:r>
              <a:rPr lang="zh-CN" altLang="en-US" dirty="0"/>
              <a:t>𝑋</a:t>
            </a:r>
            <a:r>
              <a:rPr lang="en-US" altLang="zh-CN" dirty="0"/>
              <a:t>,</a:t>
            </a:r>
            <a:r>
              <a:rPr lang="zh-CN" altLang="en-US" dirty="0"/>
              <a:t>𝑌</a:t>
            </a:r>
            <a:r>
              <a:rPr lang="en-US" altLang="zh-CN" dirty="0"/>
              <a:t>)|=0</a:t>
            </a:r>
            <a:r>
              <a:rPr lang="zh-CN" altLang="en-US" dirty="0"/>
              <a:t>表示两者不存在线性相关关系（可能存在其他非线性相关的关系）。</a:t>
            </a:r>
            <a:endParaRPr lang="zh-CN" altLang="en-US" dirty="0"/>
          </a:p>
          <a:p>
            <a:pPr lvl="1"/>
            <a:r>
              <a:rPr lang="zh-CN" altLang="en-US" dirty="0"/>
              <a:t>皮尔逊相关系数是对称的，即𝑐𝑜𝑟𝑟</a:t>
            </a:r>
            <a:r>
              <a:rPr lang="en-US" altLang="zh-CN" dirty="0"/>
              <a:t>(</a:t>
            </a:r>
            <a:r>
              <a:rPr lang="zh-CN" altLang="en-US" dirty="0"/>
              <a:t>𝑋</a:t>
            </a:r>
            <a:r>
              <a:rPr lang="en-US" altLang="zh-CN" dirty="0"/>
              <a:t>,</a:t>
            </a:r>
            <a:r>
              <a:rPr lang="zh-CN" altLang="en-US" dirty="0"/>
              <a:t>𝑌</a:t>
            </a:r>
            <a:r>
              <a:rPr lang="en-US" altLang="zh-CN" dirty="0"/>
              <a:t>)=</a:t>
            </a:r>
            <a:r>
              <a:rPr lang="zh-CN" altLang="en-US" dirty="0"/>
              <a:t>𝑐𝑜𝑟𝑟</a:t>
            </a:r>
            <a:r>
              <a:rPr lang="en-US" altLang="zh-CN" dirty="0"/>
              <a:t>(</a:t>
            </a:r>
            <a:r>
              <a:rPr lang="zh-CN" altLang="en-US" dirty="0"/>
              <a:t>𝑌</a:t>
            </a:r>
            <a:r>
              <a:rPr lang="en-US" altLang="zh-CN" dirty="0"/>
              <a:t>,</a:t>
            </a:r>
            <a:r>
              <a:rPr lang="zh-CN" altLang="en-US" dirty="0"/>
              <a:t>𝑋</a:t>
            </a:r>
            <a:r>
              <a:rPr lang="en-US" altLang="zh-CN" dirty="0"/>
              <a:t>)</a:t>
            </a:r>
            <a:endParaRPr lang="en-US" altLang="zh-CN" dirty="0"/>
          </a:p>
          <a:p>
            <a:pPr lvl="1"/>
            <a:r>
              <a:rPr lang="zh-CN" altLang="en-US" dirty="0"/>
              <a:t>正线性相关意味着变量𝑋增加的情况下，变量𝑌也随之增加；负线性相关意味着变量𝑋减少的情况下，变量𝑌随之增加。</a:t>
            </a:r>
            <a:endParaRPr lang="zh-CN" altLang="en-US" dirty="0"/>
          </a:p>
          <a:p>
            <a:pPr lvl="1"/>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从协方差到相关系数</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相关性</a:t>
            </a:r>
            <a:r>
              <a:rPr lang="en-US" altLang="zh-CN" dirty="0"/>
              <a:t>(correlation)</a:t>
            </a:r>
            <a:r>
              <a:rPr lang="zh-CN" altLang="en-US" dirty="0"/>
              <a:t>与独立性</a:t>
            </a:r>
            <a:r>
              <a:rPr lang="en-US" altLang="zh-CN" dirty="0"/>
              <a:t>(independence)</a:t>
            </a:r>
            <a:endParaRPr lang="en-US" altLang="zh-CN" dirty="0"/>
          </a:p>
          <a:p>
            <a:pPr lvl="1"/>
            <a:r>
              <a:rPr lang="zh-CN" altLang="en-US" dirty="0"/>
              <a:t>如果𝑿和𝒀的线性不相关，则</a:t>
            </a:r>
            <a:r>
              <a:rPr lang="en-US" altLang="zh-CN" dirty="0"/>
              <a:t>|</a:t>
            </a:r>
            <a:r>
              <a:rPr lang="zh-CN" altLang="en-US" dirty="0"/>
              <a:t>𝑐𝑜𝑟𝑟</a:t>
            </a:r>
            <a:r>
              <a:rPr lang="en-US" altLang="zh-CN" dirty="0"/>
              <a:t>(</a:t>
            </a:r>
            <a:r>
              <a:rPr lang="zh-CN" altLang="en-US" dirty="0"/>
              <a:t>𝑋</a:t>
            </a:r>
            <a:r>
              <a:rPr lang="en-US" altLang="zh-CN" dirty="0"/>
              <a:t>,</a:t>
            </a:r>
            <a:r>
              <a:rPr lang="zh-CN" altLang="en-US" dirty="0"/>
              <a:t>𝑌</a:t>
            </a:r>
            <a:r>
              <a:rPr lang="en-US" altLang="zh-CN" dirty="0"/>
              <a:t>)|=0</a:t>
            </a:r>
            <a:endParaRPr lang="en-US" altLang="zh-CN" dirty="0"/>
          </a:p>
          <a:p>
            <a:pPr lvl="1"/>
            <a:r>
              <a:rPr lang="zh-CN" altLang="en-US" dirty="0"/>
              <a:t>如果𝑿和𝒀的彼此独立，则一定</a:t>
            </a:r>
            <a:r>
              <a:rPr lang="en-US" altLang="zh-CN" dirty="0"/>
              <a:t>|</a:t>
            </a:r>
            <a:r>
              <a:rPr lang="zh-CN" altLang="en-US" dirty="0"/>
              <a:t>𝑐𝑜𝑟𝑟</a:t>
            </a:r>
            <a:r>
              <a:rPr lang="en-US" altLang="zh-CN" dirty="0"/>
              <a:t>(</a:t>
            </a:r>
            <a:r>
              <a:rPr lang="zh-CN" altLang="en-US" dirty="0"/>
              <a:t>𝑋</a:t>
            </a:r>
            <a:r>
              <a:rPr lang="en-US" altLang="zh-CN" dirty="0"/>
              <a:t>,</a:t>
            </a:r>
            <a:r>
              <a:rPr lang="zh-CN" altLang="en-US" dirty="0"/>
              <a:t>𝑌</a:t>
            </a:r>
            <a:r>
              <a:rPr lang="en-US" altLang="zh-CN" dirty="0"/>
              <a:t>)|=0</a:t>
            </a:r>
            <a:r>
              <a:rPr lang="zh-CN" altLang="en-US" dirty="0"/>
              <a:t>，且𝑿和𝒀不存在任何线性或非线性关系</a:t>
            </a:r>
            <a:endParaRPr lang="zh-CN" altLang="en-US" dirty="0"/>
          </a:p>
          <a:p>
            <a:pPr lvl="1"/>
            <a:r>
              <a:rPr lang="zh-CN" altLang="en-US" dirty="0"/>
              <a:t>“不相关”是一个比“独立”要弱的概念，即独立一定不相关，但是不相关不一定相互独立（可能存在其他复杂的关联关系）。独立指两个变量彼此之间不相互影响</a:t>
            </a:r>
            <a:r>
              <a:rPr lang="en-US" altLang="zh-CN" dirty="0"/>
              <a:t>.</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算法动机</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在数理统计中，方差被经常用来度量数据和其数学期望（即均值）之间偏离程度，这个偏离程度反映了数据分布结构。</a:t>
            </a:r>
            <a:endParaRPr lang="zh-CN" altLang="en-US" dirty="0"/>
          </a:p>
          <a:p>
            <a:r>
              <a:rPr lang="zh-CN" altLang="en-US" dirty="0"/>
              <a:t>在许多实际问题中，研究数据和其均值之间的偏离程度有着很重要的意义。</a:t>
            </a:r>
            <a:endParaRPr lang="zh-CN" altLang="en-US" dirty="0"/>
          </a:p>
          <a:p>
            <a:r>
              <a:rPr lang="zh-CN" altLang="en-US" dirty="0"/>
              <a:t>在降维之中，需要尽可能将数据向方差最大方向进行投影，使得数据所蕴含信息没有丢失，彰显个性。</a:t>
            </a:r>
            <a:endParaRPr lang="zh-CN" altLang="en-US" dirty="0"/>
          </a:p>
          <a:p>
            <a:pPr marL="457200" lvl="1" indent="0">
              <a:buNone/>
            </a:pP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算法动机</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保证样本投影后方差最大</a:t>
            </a:r>
            <a:r>
              <a:rPr lang="en-US" altLang="zh-CN" dirty="0"/>
              <a:t>:</a:t>
            </a:r>
            <a:endParaRPr lang="en-US" altLang="zh-CN" dirty="0"/>
          </a:p>
          <a:p>
            <a:pPr lvl="1"/>
            <a:r>
              <a:rPr lang="zh-CN" altLang="en-US" dirty="0"/>
              <a:t>左下图中，向𝑦方向投影（使得二维数据映射为一维）就比向𝑥方向投影结果在降维这个意义上而言要好；</a:t>
            </a:r>
            <a:endParaRPr lang="en-US" altLang="zh-CN" dirty="0"/>
          </a:p>
          <a:p>
            <a:pPr lvl="1"/>
            <a:r>
              <a:rPr lang="zh-CN" altLang="en-US" dirty="0"/>
              <a:t>右下图则是黄线方向投影要好。</a:t>
            </a:r>
            <a:endParaRPr lang="zh-CN" altLang="en-US" dirty="0"/>
          </a:p>
          <a:p>
            <a:endParaRPr lang="en-US" altLang="zh-CN" dirty="0"/>
          </a:p>
          <a:p>
            <a:endParaRPr lang="zh-CN" altLang="en-US" dirty="0"/>
          </a:p>
          <a:p>
            <a:endParaRPr lang="zh-CN" altLang="en-US" dirty="0"/>
          </a:p>
          <a:p>
            <a:pPr marL="457200" lvl="1" indent="0">
              <a:buNone/>
            </a:pPr>
            <a:endParaRPr lang="zh-CN" altLang="en-US" b="1" dirty="0"/>
          </a:p>
        </p:txBody>
      </p:sp>
      <p:grpSp>
        <p:nvGrpSpPr>
          <p:cNvPr id="4" name="组合 3"/>
          <p:cNvGrpSpPr/>
          <p:nvPr/>
        </p:nvGrpSpPr>
        <p:grpSpPr>
          <a:xfrm>
            <a:off x="827345" y="3636084"/>
            <a:ext cx="4894254" cy="2743879"/>
            <a:chOff x="302038" y="2943225"/>
            <a:chExt cx="4145746" cy="2278739"/>
          </a:xfrm>
        </p:grpSpPr>
        <p:cxnSp>
          <p:nvCxnSpPr>
            <p:cNvPr id="5" name="直接箭头连接符 4"/>
            <p:cNvCxnSpPr/>
            <p:nvPr/>
          </p:nvCxnSpPr>
          <p:spPr>
            <a:xfrm>
              <a:off x="1200150" y="4695825"/>
              <a:ext cx="287655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200150" y="2943225"/>
              <a:ext cx="0" cy="175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五角星 9"/>
            <p:cNvSpPr/>
            <p:nvPr/>
          </p:nvSpPr>
          <p:spPr>
            <a:xfrm>
              <a:off x="2533650" y="3028950"/>
              <a:ext cx="209550" cy="209550"/>
            </a:xfrm>
            <a:prstGeom prst="star5">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latin typeface="黑体" panose="02010609060101010101" pitchFamily="49" charset="-122"/>
                <a:ea typeface="黑体" panose="02010609060101010101" pitchFamily="49" charset="-122"/>
              </a:endParaRPr>
            </a:p>
          </p:txBody>
        </p:sp>
        <p:sp>
          <p:nvSpPr>
            <p:cNvPr id="8" name="五角星 12"/>
            <p:cNvSpPr/>
            <p:nvPr/>
          </p:nvSpPr>
          <p:spPr>
            <a:xfrm>
              <a:off x="2657475" y="3355145"/>
              <a:ext cx="209550" cy="209550"/>
            </a:xfrm>
            <a:prstGeom prst="star5">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latin typeface="黑体" panose="02010609060101010101" pitchFamily="49" charset="-122"/>
                <a:ea typeface="黑体" panose="02010609060101010101" pitchFamily="49" charset="-122"/>
              </a:endParaRPr>
            </a:p>
          </p:txBody>
        </p:sp>
        <p:sp>
          <p:nvSpPr>
            <p:cNvPr id="9" name="五角星 13"/>
            <p:cNvSpPr/>
            <p:nvPr/>
          </p:nvSpPr>
          <p:spPr>
            <a:xfrm>
              <a:off x="2343150" y="3564695"/>
              <a:ext cx="209550" cy="209550"/>
            </a:xfrm>
            <a:prstGeom prst="star5">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latin typeface="黑体" panose="02010609060101010101" pitchFamily="49" charset="-122"/>
                <a:ea typeface="黑体" panose="02010609060101010101" pitchFamily="49" charset="-122"/>
              </a:endParaRPr>
            </a:p>
          </p:txBody>
        </p:sp>
        <p:sp>
          <p:nvSpPr>
            <p:cNvPr id="10" name="五角星 14"/>
            <p:cNvSpPr/>
            <p:nvPr/>
          </p:nvSpPr>
          <p:spPr>
            <a:xfrm>
              <a:off x="2790825" y="3714750"/>
              <a:ext cx="209550" cy="209550"/>
            </a:xfrm>
            <a:prstGeom prst="star5">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latin typeface="黑体" panose="02010609060101010101" pitchFamily="49" charset="-122"/>
                <a:ea typeface="黑体" panose="02010609060101010101" pitchFamily="49" charset="-122"/>
              </a:endParaRPr>
            </a:p>
          </p:txBody>
        </p:sp>
        <p:cxnSp>
          <p:nvCxnSpPr>
            <p:cNvPr id="11" name="直接箭头连接符 10"/>
            <p:cNvCxnSpPr/>
            <p:nvPr/>
          </p:nvCxnSpPr>
          <p:spPr>
            <a:xfrm>
              <a:off x="2447925" y="3819525"/>
              <a:ext cx="0" cy="8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876550" y="3924299"/>
              <a:ext cx="1921" cy="7810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752725" y="3564695"/>
              <a:ext cx="0" cy="1140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638425" y="3238500"/>
              <a:ext cx="0" cy="1457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1200150" y="3714750"/>
              <a:ext cx="114300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1200150" y="3867150"/>
              <a:ext cx="1590675"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1200150" y="3498020"/>
              <a:ext cx="1485901"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209675" y="3155120"/>
              <a:ext cx="127635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029"/>
                <p:cNvSpPr txBox="1"/>
                <p:nvPr/>
              </p:nvSpPr>
              <p:spPr>
                <a:xfrm>
                  <a:off x="3540537" y="4777740"/>
                  <a:ext cx="907247" cy="444224"/>
                </a:xfrm>
                <a:prstGeom prst="rect">
                  <a:avLst/>
                </a:prstGeom>
                <a:noFill/>
              </p:spPr>
              <p:txBody>
                <a:bodyPr wrap="none" rtlCol="0">
                  <a:spAutoFit/>
                </a:bodyPr>
                <a:lstStyle/>
                <a:p>
                  <a14:m>
                    <m:oMath xmlns:m="http://schemas.openxmlformats.org/officeDocument/2006/math">
                      <m:r>
                        <a:rPr lang="en-US" altLang="zh-CN" sz="2000" b="1" i="1" smtClean="0">
                          <a:latin typeface="Cambria Math" panose="02040503050406030204"/>
                          <a:ea typeface="黑体" panose="02010609060101010101" pitchFamily="49" charset="-122"/>
                        </a:rPr>
                        <m:t>𝒙</m:t>
                      </m:r>
                    </m:oMath>
                  </a14:m>
                  <a:r>
                    <a:rPr lang="zh-CN" altLang="en-US" sz="2000" b="1" dirty="0">
                      <a:latin typeface="黑体" panose="02010609060101010101" pitchFamily="49" charset="-122"/>
                      <a:ea typeface="黑体" panose="02010609060101010101" pitchFamily="49" charset="-122"/>
                    </a:rPr>
                    <a:t>方向</a:t>
                  </a:r>
                  <a:endParaRPr lang="zh-CN" altLang="en-US" sz="2000" b="1" dirty="0">
                    <a:latin typeface="黑体" panose="02010609060101010101" pitchFamily="49" charset="-122"/>
                    <a:ea typeface="黑体" panose="02010609060101010101" pitchFamily="49" charset="-122"/>
                  </a:endParaRPr>
                </a:p>
              </p:txBody>
            </p:sp>
          </mc:Choice>
          <mc:Fallback>
            <p:sp>
              <p:nvSpPr>
                <p:cNvPr id="19" name="TextBox 1029"/>
                <p:cNvSpPr txBox="1">
                  <a:spLocks noRot="1" noChangeAspect="1" noMove="1" noResize="1" noEditPoints="1" noAdjustHandles="1" noChangeArrowheads="1" noChangeShapeType="1" noTextEdit="1"/>
                </p:cNvSpPr>
                <p:nvPr/>
              </p:nvSpPr>
              <p:spPr>
                <a:xfrm>
                  <a:off x="3540537" y="4777740"/>
                  <a:ext cx="907247" cy="444224"/>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41"/>
                <p:cNvSpPr txBox="1"/>
                <p:nvPr/>
              </p:nvSpPr>
              <p:spPr>
                <a:xfrm>
                  <a:off x="302038" y="3007935"/>
                  <a:ext cx="921346" cy="444224"/>
                </a:xfrm>
                <a:prstGeom prst="rect">
                  <a:avLst/>
                </a:prstGeom>
                <a:noFill/>
              </p:spPr>
              <p:txBody>
                <a:bodyPr wrap="none" rtlCol="0">
                  <a:spAutoFit/>
                </a:bodyPr>
                <a:lstStyle/>
                <a:p>
                  <a14:m>
                    <m:oMath xmlns:m="http://schemas.openxmlformats.org/officeDocument/2006/math">
                      <m:r>
                        <a:rPr lang="en-US" altLang="zh-CN" sz="2000" b="1" i="1" smtClean="0">
                          <a:latin typeface="Cambria Math" panose="02040503050406030204"/>
                          <a:ea typeface="黑体" panose="02010609060101010101" pitchFamily="49" charset="-122"/>
                        </a:rPr>
                        <m:t>𝒚</m:t>
                      </m:r>
                    </m:oMath>
                  </a14:m>
                  <a:r>
                    <a:rPr lang="zh-CN" altLang="en-US" sz="2000" b="1" dirty="0">
                      <a:latin typeface="黑体" panose="02010609060101010101" pitchFamily="49" charset="-122"/>
                      <a:ea typeface="黑体" panose="02010609060101010101" pitchFamily="49" charset="-122"/>
                    </a:rPr>
                    <a:t>方向</a:t>
                  </a:r>
                  <a:endParaRPr lang="zh-CN" altLang="en-US" sz="2000" b="1" dirty="0">
                    <a:latin typeface="黑体" panose="02010609060101010101" pitchFamily="49" charset="-122"/>
                    <a:ea typeface="黑体" panose="02010609060101010101" pitchFamily="49" charset="-122"/>
                  </a:endParaRPr>
                </a:p>
              </p:txBody>
            </p:sp>
          </mc:Choice>
          <mc:Fallback>
            <p:sp>
              <p:nvSpPr>
                <p:cNvPr id="20" name="TextBox 41"/>
                <p:cNvSpPr txBox="1">
                  <a:spLocks noRot="1" noChangeAspect="1" noMove="1" noResize="1" noEditPoints="1" noAdjustHandles="1" noChangeArrowheads="1" noChangeShapeType="1" noTextEdit="1"/>
                </p:cNvSpPr>
                <p:nvPr/>
              </p:nvSpPr>
              <p:spPr>
                <a:xfrm>
                  <a:off x="302038" y="3007935"/>
                  <a:ext cx="921346" cy="444224"/>
                </a:xfrm>
                <a:prstGeom prst="rect">
                  <a:avLst/>
                </a:prstGeom>
                <a:blipFill rotWithShape="1">
                  <a:blip r:embed="rId2"/>
                </a:blipFill>
              </p:spPr>
              <p:txBody>
                <a:bodyPr/>
                <a:lstStyle/>
                <a:p>
                  <a:r>
                    <a:rPr lang="zh-CN" altLang="en-US">
                      <a:noFill/>
                    </a:rPr>
                    <a:t> </a:t>
                  </a:r>
                </a:p>
              </p:txBody>
            </p:sp>
          </mc:Fallback>
        </mc:AlternateContent>
      </p:grpSp>
      <p:grpSp>
        <p:nvGrpSpPr>
          <p:cNvPr id="36" name="组合 35"/>
          <p:cNvGrpSpPr/>
          <p:nvPr/>
        </p:nvGrpSpPr>
        <p:grpSpPr>
          <a:xfrm>
            <a:off x="6378825" y="3636084"/>
            <a:ext cx="4856552" cy="2762617"/>
            <a:chOff x="5631385" y="2727544"/>
            <a:chExt cx="4080141" cy="2273290"/>
          </a:xfrm>
        </p:grpSpPr>
        <p:cxnSp>
          <p:nvCxnSpPr>
            <p:cNvPr id="21" name="直接箭头连接符 20"/>
            <p:cNvCxnSpPr/>
            <p:nvPr/>
          </p:nvCxnSpPr>
          <p:spPr>
            <a:xfrm>
              <a:off x="6529497" y="4480144"/>
              <a:ext cx="287655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529497" y="2727544"/>
              <a:ext cx="0" cy="175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74"/>
                <p:cNvSpPr txBox="1"/>
                <p:nvPr/>
              </p:nvSpPr>
              <p:spPr>
                <a:xfrm>
                  <a:off x="8869885" y="4562059"/>
                  <a:ext cx="841641" cy="400110"/>
                </a:xfrm>
                <a:prstGeom prst="rect">
                  <a:avLst/>
                </a:prstGeom>
                <a:noFill/>
              </p:spPr>
              <p:txBody>
                <a:bodyPr wrap="none" rtlCol="0">
                  <a:spAutoFit/>
                </a:bodyPr>
                <a:lstStyle/>
                <a:p>
                  <a14:m>
                    <m:oMath xmlns:m="http://schemas.openxmlformats.org/officeDocument/2006/math">
                      <m:r>
                        <a:rPr lang="en-US" altLang="zh-CN" sz="2000" b="1" i="1" smtClean="0">
                          <a:latin typeface="Cambria Math" panose="02040503050406030204"/>
                          <a:ea typeface="黑体" panose="02010609060101010101" pitchFamily="49" charset="-122"/>
                        </a:rPr>
                        <m:t>𝒙</m:t>
                      </m:r>
                    </m:oMath>
                  </a14:m>
                  <a:r>
                    <a:rPr lang="zh-CN" altLang="en-US" sz="2000" b="1" dirty="0">
                      <a:ea typeface="黑体" panose="02010609060101010101" pitchFamily="49" charset="-122"/>
                    </a:rPr>
                    <a:t>方向</a:t>
                  </a:r>
                  <a:endParaRPr lang="zh-CN" altLang="en-US" sz="2000" b="1" dirty="0">
                    <a:ea typeface="黑体" panose="02010609060101010101" pitchFamily="49" charset="-122"/>
                  </a:endParaRPr>
                </a:p>
              </p:txBody>
            </p:sp>
          </mc:Choice>
          <mc:Fallback>
            <p:sp>
              <p:nvSpPr>
                <p:cNvPr id="23" name="TextBox 74"/>
                <p:cNvSpPr txBox="1">
                  <a:spLocks noRot="1" noChangeAspect="1" noMove="1" noResize="1" noEditPoints="1" noAdjustHandles="1" noChangeArrowheads="1" noChangeShapeType="1" noTextEdit="1"/>
                </p:cNvSpPr>
                <p:nvPr/>
              </p:nvSpPr>
              <p:spPr>
                <a:xfrm>
                  <a:off x="8869885" y="4562059"/>
                  <a:ext cx="841641"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75"/>
                <p:cNvSpPr txBox="1"/>
                <p:nvPr/>
              </p:nvSpPr>
              <p:spPr>
                <a:xfrm>
                  <a:off x="5631385" y="2792254"/>
                  <a:ext cx="854721" cy="400110"/>
                </a:xfrm>
                <a:prstGeom prst="rect">
                  <a:avLst/>
                </a:prstGeom>
                <a:noFill/>
              </p:spPr>
              <p:txBody>
                <a:bodyPr wrap="none" rtlCol="0">
                  <a:spAutoFit/>
                </a:bodyPr>
                <a:lstStyle/>
                <a:p>
                  <a14:m>
                    <m:oMath xmlns:m="http://schemas.openxmlformats.org/officeDocument/2006/math">
                      <m:r>
                        <a:rPr lang="en-US" altLang="zh-CN" sz="2000" b="1" i="1" smtClean="0">
                          <a:latin typeface="Cambria Math" panose="02040503050406030204"/>
                          <a:ea typeface="黑体" panose="02010609060101010101" pitchFamily="49" charset="-122"/>
                        </a:rPr>
                        <m:t>𝒚</m:t>
                      </m:r>
                    </m:oMath>
                  </a14:m>
                  <a:r>
                    <a:rPr lang="zh-CN" altLang="en-US" sz="2000" b="1" dirty="0">
                      <a:ea typeface="黑体" panose="02010609060101010101" pitchFamily="49" charset="-122"/>
                    </a:rPr>
                    <a:t>方向</a:t>
                  </a:r>
                  <a:endParaRPr lang="zh-CN" altLang="en-US" sz="2000" b="1" dirty="0">
                    <a:ea typeface="黑体" panose="02010609060101010101" pitchFamily="49" charset="-122"/>
                  </a:endParaRPr>
                </a:p>
              </p:txBody>
            </p:sp>
          </mc:Choice>
          <mc:Fallback>
            <p:sp>
              <p:nvSpPr>
                <p:cNvPr id="24" name="TextBox 75"/>
                <p:cNvSpPr txBox="1">
                  <a:spLocks noRot="1" noChangeAspect="1" noMove="1" noResize="1" noEditPoints="1" noAdjustHandles="1" noChangeArrowheads="1" noChangeShapeType="1" noTextEdit="1"/>
                </p:cNvSpPr>
                <p:nvPr/>
              </p:nvSpPr>
              <p:spPr>
                <a:xfrm>
                  <a:off x="5631385" y="2792254"/>
                  <a:ext cx="854721" cy="400110"/>
                </a:xfrm>
                <a:prstGeom prst="rect">
                  <a:avLst/>
                </a:prstGeom>
                <a:blipFill rotWithShape="1">
                  <a:blip r:embed="rId4"/>
                </a:blipFill>
              </p:spPr>
              <p:txBody>
                <a:bodyPr/>
                <a:lstStyle/>
                <a:p>
                  <a:r>
                    <a:rPr lang="zh-CN" altLang="en-US">
                      <a:noFill/>
                    </a:rPr>
                    <a:t> </a:t>
                  </a:r>
                </a:p>
              </p:txBody>
            </p:sp>
          </mc:Fallback>
        </mc:AlternateContent>
        <p:sp>
          <p:nvSpPr>
            <p:cNvPr id="25" name="流程图: 联系 1032"/>
            <p:cNvSpPr/>
            <p:nvPr/>
          </p:nvSpPr>
          <p:spPr>
            <a:xfrm>
              <a:off x="7869760" y="2770115"/>
              <a:ext cx="104775" cy="107533"/>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ea typeface="黑体" panose="02010609060101010101" pitchFamily="49" charset="-122"/>
              </a:endParaRPr>
            </a:p>
          </p:txBody>
        </p:sp>
        <p:sp>
          <p:nvSpPr>
            <p:cNvPr id="26" name="流程图: 联系 78"/>
            <p:cNvSpPr/>
            <p:nvPr/>
          </p:nvSpPr>
          <p:spPr>
            <a:xfrm>
              <a:off x="6874397" y="3297228"/>
              <a:ext cx="104775" cy="107533"/>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ea typeface="黑体" panose="02010609060101010101" pitchFamily="49" charset="-122"/>
              </a:endParaRPr>
            </a:p>
          </p:txBody>
        </p:sp>
        <p:sp>
          <p:nvSpPr>
            <p:cNvPr id="27" name="流程图: 联系 79"/>
            <p:cNvSpPr/>
            <p:nvPr/>
          </p:nvSpPr>
          <p:spPr>
            <a:xfrm>
              <a:off x="7622110" y="2876722"/>
              <a:ext cx="104775" cy="107533"/>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ea typeface="黑体" panose="02010609060101010101" pitchFamily="49" charset="-122"/>
              </a:endParaRPr>
            </a:p>
          </p:txBody>
        </p:sp>
        <p:sp>
          <p:nvSpPr>
            <p:cNvPr id="28" name="流程图: 联系 80"/>
            <p:cNvSpPr/>
            <p:nvPr/>
          </p:nvSpPr>
          <p:spPr>
            <a:xfrm>
              <a:off x="7388747" y="2998715"/>
              <a:ext cx="104775" cy="107533"/>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ea typeface="黑体" panose="02010609060101010101" pitchFamily="49" charset="-122"/>
              </a:endParaRPr>
            </a:p>
          </p:txBody>
        </p:sp>
        <p:sp>
          <p:nvSpPr>
            <p:cNvPr id="29" name="流程图: 联系 81"/>
            <p:cNvSpPr/>
            <p:nvPr/>
          </p:nvSpPr>
          <p:spPr>
            <a:xfrm>
              <a:off x="8522222" y="3354226"/>
              <a:ext cx="104775" cy="107533"/>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ea typeface="黑体" panose="02010609060101010101" pitchFamily="49" charset="-122"/>
              </a:endParaRPr>
            </a:p>
          </p:txBody>
        </p:sp>
        <p:sp>
          <p:nvSpPr>
            <p:cNvPr id="30" name="流程图: 联系 82"/>
            <p:cNvSpPr/>
            <p:nvPr/>
          </p:nvSpPr>
          <p:spPr>
            <a:xfrm>
              <a:off x="7145860" y="3084440"/>
              <a:ext cx="104775" cy="107533"/>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ea typeface="黑体" panose="02010609060101010101" pitchFamily="49" charset="-122"/>
              </a:endParaRPr>
            </a:p>
          </p:txBody>
        </p:sp>
        <p:sp>
          <p:nvSpPr>
            <p:cNvPr id="31" name="流程图: 联系 83"/>
            <p:cNvSpPr/>
            <p:nvPr/>
          </p:nvSpPr>
          <p:spPr>
            <a:xfrm>
              <a:off x="8188847" y="3536887"/>
              <a:ext cx="104775" cy="107533"/>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ea typeface="黑体" panose="02010609060101010101" pitchFamily="49" charset="-122"/>
              </a:endParaRPr>
            </a:p>
          </p:txBody>
        </p:sp>
        <p:sp>
          <p:nvSpPr>
            <p:cNvPr id="32" name="流程图: 联系 84"/>
            <p:cNvSpPr/>
            <p:nvPr/>
          </p:nvSpPr>
          <p:spPr>
            <a:xfrm>
              <a:off x="7531622" y="3850738"/>
              <a:ext cx="104775" cy="107533"/>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ea typeface="黑体" panose="02010609060101010101" pitchFamily="49" charset="-122"/>
              </a:endParaRPr>
            </a:p>
          </p:txBody>
        </p:sp>
        <p:sp>
          <p:nvSpPr>
            <p:cNvPr id="33" name="流程图: 联系 85"/>
            <p:cNvSpPr/>
            <p:nvPr/>
          </p:nvSpPr>
          <p:spPr>
            <a:xfrm>
              <a:off x="8088835" y="3787729"/>
              <a:ext cx="104775" cy="107533"/>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ea typeface="黑体" panose="02010609060101010101" pitchFamily="49" charset="-122"/>
              </a:endParaRPr>
            </a:p>
          </p:txBody>
        </p:sp>
        <p:cxnSp>
          <p:nvCxnSpPr>
            <p:cNvPr id="34" name="直接连接符 33"/>
            <p:cNvCxnSpPr/>
            <p:nvPr/>
          </p:nvCxnSpPr>
          <p:spPr>
            <a:xfrm flipV="1">
              <a:off x="6707710" y="2876722"/>
              <a:ext cx="1743075" cy="1172528"/>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325538" y="4600724"/>
              <a:ext cx="2507418" cy="400110"/>
            </a:xfrm>
            <a:prstGeom prst="rect">
              <a:avLst/>
            </a:prstGeom>
          </p:spPr>
          <p:txBody>
            <a:bodyPr wrap="none">
              <a:spAutoFit/>
            </a:bodyPr>
            <a:lstStyle/>
            <a:p>
              <a:r>
                <a:rPr lang="zh-CN" altLang="en-US" sz="2000" b="1" dirty="0">
                  <a:solidFill>
                    <a:srgbClr val="C00000"/>
                  </a:solidFill>
                  <a:ea typeface="黑体" panose="02010609060101010101" pitchFamily="49" charset="-122"/>
                </a:rPr>
                <a:t>向黄线方向投影要好</a:t>
              </a:r>
              <a:endParaRPr lang="zh-CN" altLang="en-US" sz="2000" b="1" dirty="0">
                <a:solidFill>
                  <a:srgbClr val="C00000"/>
                </a:solidFill>
                <a:ea typeface="黑体" panose="02010609060101010101" pitchFamily="49"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算法动机</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主成分分析是将𝑛维特征数据映射到𝑙维空间</a:t>
                </a:r>
                <a14:m>
                  <m:oMath xmlns:m="http://schemas.openxmlformats.org/officeDocument/2006/math">
                    <m:r>
                      <a:rPr lang="en-US" altLang="zh-CN" i="1" dirty="0" smtClean="0">
                        <a:latin typeface="Cambria Math" panose="02040503050406030204" pitchFamily="18" charset="0"/>
                      </a:rPr>
                      <m:t>(</m:t>
                    </m:r>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𝒍</m:t>
                    </m:r>
                    <m:r>
                      <a:rPr lang="en-US" altLang="zh-CN" i="1" dirty="0" smtClean="0">
                        <a:latin typeface="Cambria Math" panose="02040503050406030204" pitchFamily="18" charset="0"/>
                      </a:rPr>
                      <m:t>)</m:t>
                    </m:r>
                  </m:oMath>
                </a14:m>
                <a:r>
                  <a:rPr lang="zh-CN" altLang="en-US" dirty="0"/>
                  <a:t>，去除原始数据之间的冗余性（通过去除相关性手段达到这一目的）。</a:t>
                </a:r>
                <a:endParaRPr lang="zh-CN" altLang="en-US" dirty="0"/>
              </a:p>
              <a:p>
                <a:r>
                  <a:rPr lang="zh-CN" altLang="en-US" dirty="0"/>
                  <a:t>将原始数据向这些数据方差最大的方向进行投影。一旦发现了方差最大的投影方向，则继续寻找保持方差第二的方向且进行投影。</a:t>
                </a:r>
                <a:endParaRPr lang="zh-CN" altLang="en-US" dirty="0"/>
              </a:p>
              <a:p>
                <a:r>
                  <a:rPr lang="zh-CN" altLang="en-US" dirty="0"/>
                  <a:t>将每个数据从𝑛维高维空间映射到𝑙维低维空间，每个数据所得到最好的</a:t>
                </a:r>
                <a14:m>
                  <m:oMath xmlns:m="http://schemas.openxmlformats.org/officeDocument/2006/math">
                    <m:r>
                      <a:rPr lang="en-US" altLang="zh-CN" b="1" i="1" smtClean="0">
                        <a:latin typeface="Cambria Math" panose="02040503050406030204" pitchFamily="18" charset="0"/>
                      </a:rPr>
                      <m:t>𝒍</m:t>
                    </m:r>
                  </m:oMath>
                </a14:m>
                <a:r>
                  <a:rPr lang="zh-CN" altLang="en-US" dirty="0"/>
                  <a:t>维特征就是使得每一维上样本方差都尽可能大。</a:t>
                </a:r>
                <a:endParaRPr lang="zh-CN" altLang="en-US" dirty="0"/>
              </a:p>
              <a:p>
                <a:endParaRPr lang="zh-CN" altLang="en-US" dirty="0"/>
              </a:p>
              <a:p>
                <a:pPr marL="457200" lvl="1"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1227" b="-8242"/>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算法描述</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3000" dirty="0"/>
                  <a:t>假设有𝑛个𝑑维样本数据所构成的集合</a:t>
                </a:r>
                <a14:m>
                  <m:oMath xmlns:m="http://schemas.openxmlformats.org/officeDocument/2006/math">
                    <m:r>
                      <a:rPr lang="en-US" altLang="zh-CN" sz="3000">
                        <a:latin typeface="Cambria Math" panose="02040503050406030204" pitchFamily="18" charset="0"/>
                      </a:rPr>
                      <m:t>𝐷</m:t>
                    </m:r>
                    <m:r>
                      <a:rPr lang="en-US" altLang="zh-CN" sz="3000">
                        <a:latin typeface="Cambria Math" panose="02040503050406030204" pitchFamily="18" charset="0"/>
                      </a:rPr>
                      <m:t>={</m:t>
                    </m:r>
                    <m:sSub>
                      <m:sSubPr>
                        <m:ctrlPr>
                          <a:rPr lang="en-US" altLang="zh-CN" sz="3000" i="1">
                            <a:latin typeface="Cambria Math" panose="02040503050406030204" pitchFamily="18" charset="0"/>
                          </a:rPr>
                        </m:ctrlPr>
                      </m:sSubPr>
                      <m:e>
                        <m:r>
                          <a:rPr lang="en-US" altLang="zh-CN" sz="3000">
                            <a:latin typeface="Cambria Math" panose="02040503050406030204" pitchFamily="18" charset="0"/>
                          </a:rPr>
                          <m:t>𝒙</m:t>
                        </m:r>
                      </m:e>
                      <m:sub>
                        <m:r>
                          <a:rPr lang="en-US" altLang="zh-CN" sz="3000">
                            <a:latin typeface="Cambria Math" panose="02040503050406030204" pitchFamily="18" charset="0"/>
                          </a:rPr>
                          <m:t>1</m:t>
                        </m:r>
                      </m:sub>
                    </m:sSub>
                    <m:r>
                      <a:rPr lang="en-US" altLang="zh-CN" sz="3000">
                        <a:latin typeface="Cambria Math" panose="02040503050406030204" pitchFamily="18" charset="0"/>
                      </a:rPr>
                      <m:t>,</m:t>
                    </m:r>
                    <m:sSub>
                      <m:sSubPr>
                        <m:ctrlPr>
                          <a:rPr lang="en-US" altLang="zh-CN" sz="3000" i="1">
                            <a:latin typeface="Cambria Math" panose="02040503050406030204" pitchFamily="18" charset="0"/>
                          </a:rPr>
                        </m:ctrlPr>
                      </m:sSubPr>
                      <m:e>
                        <m:r>
                          <a:rPr lang="en-US" altLang="zh-CN" sz="3000">
                            <a:latin typeface="Cambria Math" panose="02040503050406030204" pitchFamily="18" charset="0"/>
                          </a:rPr>
                          <m:t>𝒙</m:t>
                        </m:r>
                      </m:e>
                      <m:sub>
                        <m:r>
                          <a:rPr lang="en-US" altLang="zh-CN" sz="3000">
                            <a:latin typeface="Cambria Math" panose="02040503050406030204" pitchFamily="18" charset="0"/>
                          </a:rPr>
                          <m:t>2</m:t>
                        </m:r>
                      </m:sub>
                    </m:sSub>
                    <m:r>
                      <a:rPr lang="en-US" altLang="zh-CN" sz="3000">
                        <a:latin typeface="Cambria Math" panose="02040503050406030204" pitchFamily="18" charset="0"/>
                      </a:rPr>
                      <m:t>,…,</m:t>
                    </m:r>
                    <m:sSub>
                      <m:sSubPr>
                        <m:ctrlPr>
                          <a:rPr lang="en-US" altLang="zh-CN" sz="3000" i="1">
                            <a:latin typeface="Cambria Math" panose="02040503050406030204" pitchFamily="18" charset="0"/>
                          </a:rPr>
                        </m:ctrlPr>
                      </m:sSubPr>
                      <m:e>
                        <m:r>
                          <a:rPr lang="en-US" altLang="zh-CN" sz="3000">
                            <a:latin typeface="Cambria Math" panose="02040503050406030204" pitchFamily="18" charset="0"/>
                          </a:rPr>
                          <m:t>𝒙</m:t>
                        </m:r>
                      </m:e>
                      <m:sub>
                        <m:r>
                          <a:rPr lang="en-US" altLang="zh-CN" sz="3000">
                            <a:latin typeface="Cambria Math" panose="02040503050406030204" pitchFamily="18" charset="0"/>
                          </a:rPr>
                          <m:t>𝑛</m:t>
                        </m:r>
                      </m:sub>
                    </m:sSub>
                    <m:r>
                      <a:rPr lang="en-US" altLang="zh-CN" sz="3000">
                        <a:latin typeface="Cambria Math" panose="02040503050406030204" pitchFamily="18" charset="0"/>
                      </a:rPr>
                      <m:t>} </m:t>
                    </m:r>
                  </m:oMath>
                </a14:m>
                <a:endParaRPr lang="en-US" altLang="zh-CN" sz="3000" dirty="0"/>
              </a:p>
              <a:p>
                <a:pPr lvl="1"/>
                <a:r>
                  <a:rPr lang="zh-CN" altLang="en-US" sz="2800" dirty="0"/>
                  <a:t>其中</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𝒙</m:t>
                        </m:r>
                      </m:e>
                      <m:sub>
                        <m:r>
                          <a:rPr lang="en-US" altLang="zh-CN" sz="2800">
                            <a:latin typeface="Cambria Math" panose="02040503050406030204" pitchFamily="18" charset="0"/>
                          </a:rPr>
                          <m:t>𝑖</m:t>
                        </m:r>
                      </m:sub>
                    </m:sSub>
                    <m:r>
                      <a:rPr lang="en-US" altLang="zh-CN" sz="2800">
                        <a:latin typeface="Cambria Math" panose="02040503050406030204" pitchFamily="18" charset="0"/>
                      </a:rPr>
                      <m:t>(</m:t>
                    </m:r>
                    <m:r>
                      <a:rPr lang="en-US" altLang="zh-CN" sz="2800">
                        <a:latin typeface="Cambria Math" panose="02040503050406030204" pitchFamily="18" charset="0"/>
                      </a:rPr>
                      <m:t>1</m:t>
                    </m:r>
                    <m:r>
                      <a:rPr lang="en-US" altLang="zh-CN" sz="2800">
                        <a:latin typeface="Cambria Math" panose="02040503050406030204" pitchFamily="18" charset="0"/>
                      </a:rPr>
                      <m:t>≤</m:t>
                    </m:r>
                    <m:r>
                      <a:rPr lang="en-US" altLang="zh-CN" sz="2800">
                        <a:latin typeface="Cambria Math" panose="02040503050406030204" pitchFamily="18" charset="0"/>
                      </a:rPr>
                      <m:t>𝑖</m:t>
                    </m:r>
                    <m:r>
                      <a:rPr lang="en-US" altLang="zh-CN" sz="2800">
                        <a:latin typeface="Cambria Math" panose="02040503050406030204" pitchFamily="18" charset="0"/>
                      </a:rPr>
                      <m:t>≤</m:t>
                    </m:r>
                    <m:r>
                      <a:rPr lang="en-US" altLang="zh-CN" sz="2800">
                        <a:latin typeface="Cambria Math" panose="02040503050406030204" pitchFamily="18" charset="0"/>
                      </a:rPr>
                      <m:t>𝑛</m:t>
                    </m:r>
                    <m:r>
                      <a:rPr lang="en-US" altLang="zh-CN" sz="280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a:latin typeface="Cambria Math" panose="02040503050406030204" pitchFamily="18" charset="0"/>
                          </a:rPr>
                          <m:t>𝑅</m:t>
                        </m:r>
                      </m:e>
                      <m:sup>
                        <m:r>
                          <a:rPr lang="en-US" altLang="zh-CN" sz="2800">
                            <a:latin typeface="Cambria Math" panose="02040503050406030204" pitchFamily="18" charset="0"/>
                          </a:rPr>
                          <m:t>𝑑</m:t>
                        </m:r>
                      </m:sup>
                    </m:sSup>
                    <m:r>
                      <a:rPr lang="en-US" altLang="zh-CN" sz="2800">
                        <a:latin typeface="Cambria Math" panose="02040503050406030204" pitchFamily="18" charset="0"/>
                      </a:rPr>
                      <m:t> </m:t>
                    </m:r>
                  </m:oMath>
                </a14:m>
                <a:r>
                  <a:rPr lang="zh-CN" altLang="en-US" sz="2800" dirty="0"/>
                  <a:t>。</a:t>
                </a:r>
                <a:endParaRPr lang="zh-CN" altLang="en-US" sz="2800" dirty="0"/>
              </a:p>
              <a:p>
                <a:r>
                  <a:rPr lang="zh-CN" altLang="en-US" sz="3000" dirty="0"/>
                  <a:t>集合𝐷可以表示成一个</a:t>
                </a:r>
                <a14:m>
                  <m:oMath xmlns:m="http://schemas.openxmlformats.org/officeDocument/2006/math">
                    <m:r>
                      <a:rPr lang="en-US" altLang="zh-CN" sz="3000">
                        <a:latin typeface="Cambria Math" panose="02040503050406030204" pitchFamily="18" charset="0"/>
                      </a:rPr>
                      <m:t>𝑛</m:t>
                    </m:r>
                    <m:r>
                      <a:rPr lang="en-US" altLang="zh-CN" sz="3000">
                        <a:latin typeface="Cambria Math" panose="02040503050406030204" pitchFamily="18" charset="0"/>
                      </a:rPr>
                      <m:t>×</m:t>
                    </m:r>
                    <m:r>
                      <a:rPr lang="en-US" altLang="zh-CN" sz="3000">
                        <a:latin typeface="Cambria Math" panose="02040503050406030204" pitchFamily="18" charset="0"/>
                      </a:rPr>
                      <m:t>𝑑</m:t>
                    </m:r>
                  </m:oMath>
                </a14:m>
                <a:r>
                  <a:rPr lang="zh-CN" altLang="en-US" sz="3000" dirty="0"/>
                  <a:t>的矩阵𝐗。</a:t>
                </a:r>
                <a:endParaRPr lang="zh-CN" altLang="en-US" sz="3000" dirty="0"/>
              </a:p>
              <a:p>
                <a:r>
                  <a:rPr lang="zh-CN" altLang="en-US" sz="3000" dirty="0"/>
                  <a:t>假定每一维度的特征均值均为零（已经标准化）。</a:t>
                </a:r>
                <a:endParaRPr lang="zh-CN" altLang="en-US" sz="3000" dirty="0"/>
              </a:p>
              <a:p>
                <a:r>
                  <a:rPr lang="zh-CN" altLang="en-US" sz="3000" dirty="0"/>
                  <a:t>主成分分析的目的是求取且使用一个映射矩阵</a:t>
                </a:r>
                <a14:m>
                  <m:oMath xmlns:m="http://schemas.openxmlformats.org/officeDocument/2006/math">
                    <m:r>
                      <a:rPr lang="zh-CN" altLang="en-US" sz="3000" i="1" dirty="0" smtClean="0">
                        <a:latin typeface="Cambria Math" panose="02040503050406030204" pitchFamily="18" charset="0"/>
                      </a:rPr>
                      <m:t>𝐖</m:t>
                    </m:r>
                    <m:r>
                      <a:rPr lang="en-US" altLang="zh-CN" sz="3000" b="1" i="1" dirty="0" smtClean="0">
                        <a:latin typeface="Cambria Math" panose="02040503050406030204" pitchFamily="18" charset="0"/>
                      </a:rPr>
                      <m:t>∈</m:t>
                    </m:r>
                    <m:sSup>
                      <m:sSupPr>
                        <m:ctrlPr>
                          <a:rPr lang="en-US" altLang="zh-CN" sz="3000" b="1" i="1" dirty="0" smtClean="0">
                            <a:latin typeface="Cambria Math" panose="02040503050406030204" pitchFamily="18" charset="0"/>
                            <a:ea typeface="Cambria Math" panose="02040503050406030204" pitchFamily="18" charset="0"/>
                          </a:rPr>
                        </m:ctrlPr>
                      </m:sSupPr>
                      <m:e>
                        <m:r>
                          <a:rPr lang="en-US" altLang="zh-CN" sz="3000" b="1" i="1" dirty="0" smtClean="0">
                            <a:latin typeface="Cambria Math" panose="02040503050406030204" pitchFamily="18" charset="0"/>
                            <a:ea typeface="Cambria Math" panose="02040503050406030204" pitchFamily="18" charset="0"/>
                          </a:rPr>
                          <m:t>ℝ</m:t>
                        </m:r>
                      </m:e>
                      <m:sup>
                        <m:r>
                          <a:rPr lang="en-US" altLang="zh-CN" sz="3000" b="0" i="1" dirty="0" smtClean="0">
                            <a:latin typeface="Cambria Math" panose="02040503050406030204" pitchFamily="18" charset="0"/>
                            <a:ea typeface="Cambria Math" panose="02040503050406030204" pitchFamily="18" charset="0"/>
                          </a:rPr>
                          <m:t>𝑑</m:t>
                        </m:r>
                        <m:r>
                          <a:rPr lang="en-US" altLang="zh-CN" sz="3000" b="0" i="1" dirty="0" smtClean="0">
                            <a:latin typeface="Cambria Math" panose="02040503050406030204" pitchFamily="18" charset="0"/>
                            <a:ea typeface="Cambria Math" panose="02040503050406030204" pitchFamily="18" charset="0"/>
                          </a:rPr>
                          <m:t>×</m:t>
                        </m:r>
                        <m:r>
                          <a:rPr lang="en-US" altLang="zh-CN" sz="3000" b="0" i="1" dirty="0" smtClean="0">
                            <a:latin typeface="Cambria Math" panose="02040503050406030204" pitchFamily="18" charset="0"/>
                            <a:ea typeface="Cambria Math" panose="02040503050406030204" pitchFamily="18" charset="0"/>
                          </a:rPr>
                          <m:t>𝑙</m:t>
                        </m:r>
                      </m:sup>
                    </m:sSup>
                  </m:oMath>
                </a14:m>
                <a:r>
                  <a:rPr lang="zh-CN" altLang="en-US" sz="3000" dirty="0"/>
                  <a:t>。</a:t>
                </a:r>
                <a:endParaRPr lang="zh-CN" altLang="en-US" sz="3000" dirty="0"/>
              </a:p>
              <a:p>
                <a:r>
                  <a:rPr lang="zh-CN" altLang="en-US" sz="3000" dirty="0"/>
                  <a:t>给定样本</a:t>
                </a:r>
                <a14:m>
                  <m:oMath xmlns:m="http://schemas.openxmlformats.org/officeDocument/2006/math">
                    <m:sSub>
                      <m:sSubPr>
                        <m:ctrlPr>
                          <a:rPr lang="en-US" altLang="zh-CN" sz="3000" i="1">
                            <a:latin typeface="Cambria Math" panose="02040503050406030204" pitchFamily="18" charset="0"/>
                          </a:rPr>
                        </m:ctrlPr>
                      </m:sSubPr>
                      <m:e>
                        <m:r>
                          <a:rPr lang="en-US" altLang="zh-CN" sz="3000">
                            <a:latin typeface="Cambria Math" panose="02040503050406030204" pitchFamily="18" charset="0"/>
                          </a:rPr>
                          <m:t>𝒙</m:t>
                        </m:r>
                      </m:e>
                      <m:sub>
                        <m:r>
                          <a:rPr lang="en-US" altLang="zh-CN" sz="3000">
                            <a:latin typeface="Cambria Math" panose="02040503050406030204" pitchFamily="18" charset="0"/>
                          </a:rPr>
                          <m:t>𝑖</m:t>
                        </m:r>
                      </m:sub>
                    </m:sSub>
                    <m:r>
                      <a:rPr lang="en-US" altLang="zh-CN" sz="3000" i="1" dirty="0">
                        <a:latin typeface="Cambria Math" panose="02040503050406030204" pitchFamily="18" charset="0"/>
                      </a:rPr>
                      <m:t>∈</m:t>
                    </m:r>
                    <m:sSup>
                      <m:sSupPr>
                        <m:ctrlPr>
                          <a:rPr lang="en-US" altLang="zh-CN" sz="3000" i="1" dirty="0">
                            <a:latin typeface="Cambria Math" panose="02040503050406030204" pitchFamily="18" charset="0"/>
                            <a:ea typeface="Cambria Math" panose="02040503050406030204" pitchFamily="18" charset="0"/>
                          </a:rPr>
                        </m:ctrlPr>
                      </m:sSupPr>
                      <m:e>
                        <m:r>
                          <a:rPr lang="en-US" altLang="zh-CN" sz="3000" i="1" dirty="0">
                            <a:latin typeface="Cambria Math" panose="02040503050406030204" pitchFamily="18" charset="0"/>
                            <a:ea typeface="Cambria Math" panose="02040503050406030204" pitchFamily="18" charset="0"/>
                          </a:rPr>
                          <m:t>ℝ</m:t>
                        </m:r>
                      </m:e>
                      <m:sup>
                        <m:r>
                          <a:rPr lang="en-US" altLang="zh-CN" sz="3000" b="0" i="1" dirty="0" smtClean="0">
                            <a:latin typeface="Cambria Math" panose="02040503050406030204" pitchFamily="18" charset="0"/>
                            <a:ea typeface="Cambria Math" panose="02040503050406030204" pitchFamily="18" charset="0"/>
                          </a:rPr>
                          <m:t>1</m:t>
                        </m:r>
                        <m:r>
                          <a:rPr lang="en-US" altLang="zh-CN" sz="3000" b="0" i="1" dirty="0">
                            <a:latin typeface="Cambria Math" panose="02040503050406030204" pitchFamily="18" charset="0"/>
                            <a:ea typeface="Cambria Math" panose="02040503050406030204" pitchFamily="18" charset="0"/>
                          </a:rPr>
                          <m:t>×</m:t>
                        </m:r>
                        <m:r>
                          <a:rPr lang="en-US" altLang="zh-CN" sz="3000" b="0" i="1" dirty="0" smtClean="0">
                            <a:latin typeface="Cambria Math" panose="02040503050406030204" pitchFamily="18" charset="0"/>
                            <a:ea typeface="Cambria Math" panose="02040503050406030204" pitchFamily="18" charset="0"/>
                          </a:rPr>
                          <m:t>𝑑</m:t>
                        </m:r>
                      </m:sup>
                    </m:sSup>
                  </m:oMath>
                </a14:m>
                <a:r>
                  <a:rPr lang="zh-CN" altLang="en-US" sz="3000" dirty="0"/>
                  <a:t>，可将</a:t>
                </a:r>
                <a14:m>
                  <m:oMath xmlns:m="http://schemas.openxmlformats.org/officeDocument/2006/math">
                    <m:sSub>
                      <m:sSubPr>
                        <m:ctrlPr>
                          <a:rPr lang="en-US" altLang="zh-CN" sz="3000" i="1">
                            <a:latin typeface="Cambria Math" panose="02040503050406030204" pitchFamily="18" charset="0"/>
                          </a:rPr>
                        </m:ctrlPr>
                      </m:sSubPr>
                      <m:e>
                        <m:r>
                          <a:rPr lang="en-US" altLang="zh-CN" sz="3000">
                            <a:latin typeface="Cambria Math" panose="02040503050406030204" pitchFamily="18" charset="0"/>
                          </a:rPr>
                          <m:t>𝒙</m:t>
                        </m:r>
                      </m:e>
                      <m:sub>
                        <m:r>
                          <a:rPr lang="en-US" altLang="zh-CN" sz="3000">
                            <a:latin typeface="Cambria Math" panose="02040503050406030204" pitchFamily="18" charset="0"/>
                          </a:rPr>
                          <m:t>𝑖</m:t>
                        </m:r>
                      </m:sub>
                    </m:sSub>
                  </m:oMath>
                </a14:m>
                <a:r>
                  <a:rPr lang="zh-CN" altLang="en-US" sz="3000" dirty="0"/>
                  <a:t>从𝑑维空间映射到 𝑙 维空间</a:t>
                </a:r>
                <a:r>
                  <a:rPr lang="en-US" altLang="zh-CN" sz="3000" dirty="0"/>
                  <a:t>: </a:t>
                </a:r>
                <a14:m>
                  <m:oMath xmlns:m="http://schemas.openxmlformats.org/officeDocument/2006/math">
                    <m:sSub>
                      <m:sSubPr>
                        <m:ctrlPr>
                          <a:rPr lang="en-US" altLang="zh-CN" sz="3000" i="1">
                            <a:latin typeface="Cambria Math" panose="02040503050406030204" pitchFamily="18" charset="0"/>
                          </a:rPr>
                        </m:ctrlPr>
                      </m:sSubPr>
                      <m:e>
                        <m:sSub>
                          <m:sSubPr>
                            <m:ctrlPr>
                              <a:rPr lang="en-US" altLang="zh-CN" sz="3000" i="1">
                                <a:latin typeface="Cambria Math" panose="02040503050406030204" pitchFamily="18" charset="0"/>
                              </a:rPr>
                            </m:ctrlPr>
                          </m:sSubPr>
                          <m:e>
                            <m:r>
                              <a:rPr lang="en-US" altLang="zh-CN" sz="3000">
                                <a:latin typeface="Cambria Math" panose="02040503050406030204" pitchFamily="18" charset="0"/>
                              </a:rPr>
                              <m:t>𝒙</m:t>
                            </m:r>
                          </m:e>
                          <m:sub>
                            <m:r>
                              <a:rPr lang="en-US" altLang="zh-CN" sz="3000">
                                <a:latin typeface="Cambria Math" panose="02040503050406030204" pitchFamily="18" charset="0"/>
                              </a:rPr>
                              <m:t>𝑖</m:t>
                            </m:r>
                          </m:sub>
                        </m:sSub>
                        <m:r>
                          <a:rPr lang="en-US" altLang="zh-CN" sz="3000">
                            <a:latin typeface="Cambria Math" panose="02040503050406030204" pitchFamily="18" charset="0"/>
                          </a:rPr>
                          <m:t>𝐖</m:t>
                        </m:r>
                      </m:e>
                      <m:sub>
                        <m:r>
                          <a:rPr lang="en-US" altLang="zh-CN" sz="3000">
                            <a:latin typeface="Cambria Math" panose="02040503050406030204" pitchFamily="18" charset="0"/>
                          </a:rPr>
                          <m:t>𝑑</m:t>
                        </m:r>
                        <m:r>
                          <a:rPr lang="en-US" altLang="zh-CN" sz="3000">
                            <a:latin typeface="Cambria Math" panose="02040503050406030204" pitchFamily="18" charset="0"/>
                          </a:rPr>
                          <m:t>×</m:t>
                        </m:r>
                        <m:r>
                          <a:rPr lang="en-US" altLang="zh-CN" sz="3000">
                            <a:latin typeface="Cambria Math" panose="02040503050406030204" pitchFamily="18" charset="0"/>
                          </a:rPr>
                          <m:t>𝑙</m:t>
                        </m:r>
                      </m:sub>
                    </m:sSub>
                  </m:oMath>
                </a14:m>
                <a:endParaRPr lang="en-US" altLang="zh-CN" sz="3000" dirty="0"/>
              </a:p>
              <a:p>
                <a:r>
                  <a:rPr lang="zh-CN" altLang="en-US" sz="3000" dirty="0"/>
                  <a:t>将所有降维后数据用𝐘 表示，有   𝐘 </a:t>
                </a:r>
                <a:r>
                  <a:rPr lang="en-US" altLang="zh-CN" sz="3000" dirty="0"/>
                  <a:t>=</a:t>
                </a:r>
                <a:r>
                  <a:rPr lang="zh-CN" altLang="en-US" sz="3000" dirty="0"/>
                  <a:t>𝐗 𝐖</a:t>
                </a:r>
                <a:endParaRPr lang="zh-CN" altLang="en-US" sz="3000" dirty="0"/>
              </a:p>
              <a:p>
                <a:pPr marL="457200" lvl="1" indent="0">
                  <a:buNone/>
                </a:pPr>
                <a:endParaRPr lang="zh-CN" altLang="en-US" b="1" dirty="0">
                  <a:ea typeface="黑体" panose="02010609060101010101" pitchFamily="49"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圆角矩形 19"/>
              <p:cNvSpPr/>
              <p:nvPr/>
            </p:nvSpPr>
            <p:spPr>
              <a:xfrm>
                <a:off x="3123617" y="5828522"/>
                <a:ext cx="5305036" cy="7178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000" b="1" dirty="0">
                    <a:solidFill>
                      <a:schemeClr val="tx1"/>
                    </a:solidFill>
                    <a:ea typeface="黑体" panose="02010609060101010101" pitchFamily="49" charset="-122"/>
                  </a:rPr>
                  <a:t>如何求取映射矩阵</a:t>
                </a:r>
                <a14:m>
                  <m:oMath xmlns:m="http://schemas.openxmlformats.org/officeDocument/2006/math">
                    <m:r>
                      <a:rPr lang="en-US" altLang="zh-CN" sz="3000" b="1">
                        <a:solidFill>
                          <a:schemeClr val="tx1"/>
                        </a:solidFill>
                        <a:latin typeface="Cambria Math" panose="02040503050406030204" pitchFamily="18" charset="0"/>
                      </a:rPr>
                      <m:t>𝐖</m:t>
                    </m:r>
                  </m:oMath>
                </a14:m>
                <a:r>
                  <a:rPr lang="zh-CN" altLang="en-US" sz="3000" b="1" dirty="0">
                    <a:solidFill>
                      <a:schemeClr val="tx1"/>
                    </a:solidFill>
                    <a:ea typeface="黑体" panose="02010609060101010101" pitchFamily="49" charset="-122"/>
                  </a:rPr>
                  <a:t> ？</a:t>
                </a:r>
                <a:endParaRPr lang="en-US" altLang="zh-CN" sz="3000" b="1" dirty="0">
                  <a:solidFill>
                    <a:schemeClr val="tx1"/>
                  </a:solidFill>
                  <a:ea typeface="黑体" panose="02010609060101010101" pitchFamily="49" charset="-122"/>
                </a:endParaRPr>
              </a:p>
            </p:txBody>
          </p:sp>
        </mc:Choice>
        <mc:Fallback>
          <p:sp>
            <p:nvSpPr>
              <p:cNvPr id="4" name="圆角矩形 19"/>
              <p:cNvSpPr>
                <a:spLocks noRot="1" noChangeAspect="1" noMove="1" noResize="1" noEditPoints="1" noAdjustHandles="1" noChangeArrowheads="1" noChangeShapeType="1" noTextEdit="1"/>
              </p:cNvSpPr>
              <p:nvPr/>
            </p:nvSpPr>
            <p:spPr>
              <a:xfrm>
                <a:off x="3123617" y="5828522"/>
                <a:ext cx="5305036" cy="717838"/>
              </a:xfrm>
              <a:prstGeom prst="roundRect">
                <a:avLst/>
              </a:prstGeom>
              <a:blipFill rotWithShape="1">
                <a:blip r:embed="rId2"/>
                <a:stretch>
                  <a:fillRect l="-121" t="-953" r="-114" b="-864"/>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算法描述</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0" indent="0">
                  <a:lnSpc>
                    <a:spcPct val="150000"/>
                  </a:lnSpc>
                  <a:buClr>
                    <a:srgbClr val="2665AB"/>
                  </a:buClr>
                  <a:buSzPct val="100000"/>
                  <a:buNone/>
                </a:pPr>
                <a:r>
                  <a:rPr lang="zh-CN" altLang="en-US" sz="3000" dirty="0"/>
                  <a:t>降维后</a:t>
                </a:r>
                <a14:m>
                  <m:oMath xmlns:m="http://schemas.openxmlformats.org/officeDocument/2006/math">
                    <m:r>
                      <m:rPr>
                        <m:sty m:val="p"/>
                      </m:rPr>
                      <a:rPr lang="en-US" altLang="zh-CN" sz="3000">
                        <a:latin typeface="Cambria Math" panose="02040503050406030204" pitchFamily="18" charset="0"/>
                      </a:rPr>
                      <m:t>n</m:t>
                    </m:r>
                  </m:oMath>
                </a14:m>
                <a:r>
                  <a:rPr lang="zh-CN" altLang="en-US" sz="3000" dirty="0"/>
                  <a:t>个</a:t>
                </a:r>
                <a14:m>
                  <m:oMath xmlns:m="http://schemas.openxmlformats.org/officeDocument/2006/math">
                    <m:r>
                      <m:rPr>
                        <m:sty m:val="p"/>
                      </m:rPr>
                      <a:rPr lang="en-US" altLang="zh-CN" sz="3000">
                        <a:latin typeface="Cambria Math" panose="02040503050406030204" pitchFamily="18" charset="0"/>
                      </a:rPr>
                      <m:t>l</m:t>
                    </m:r>
                  </m:oMath>
                </a14:m>
                <a:r>
                  <a:rPr lang="zh-CN" altLang="en-US" sz="3000" dirty="0"/>
                  <a:t>维样本数据</a:t>
                </a:r>
                <a14:m>
                  <m:oMath xmlns:m="http://schemas.openxmlformats.org/officeDocument/2006/math">
                    <m:r>
                      <m:rPr>
                        <m:sty m:val="p"/>
                      </m:rPr>
                      <a:rPr lang="en-US" altLang="zh-CN" sz="3000">
                        <a:latin typeface="Cambria Math" panose="02040503050406030204" pitchFamily="18" charset="0"/>
                      </a:rPr>
                      <m:t>Y</m:t>
                    </m:r>
                  </m:oMath>
                </a14:m>
                <a:r>
                  <a:rPr lang="zh-CN" altLang="en-US" sz="3000" dirty="0"/>
                  <a:t>的方差为：</a:t>
                </a:r>
                <a:endParaRPr lang="en-US" altLang="zh-CN" sz="3000" dirty="0"/>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m:rPr>
                          <m:sty m:val="p"/>
                        </m:rPr>
                        <a:rPr lang="en-US" altLang="zh-CN" sz="3000">
                          <a:latin typeface="Cambria Math" panose="02040503050406030204" pitchFamily="18" charset="0"/>
                        </a:rPr>
                        <m:t>var</m:t>
                      </m:r>
                      <m:d>
                        <m:dPr>
                          <m:ctrlPr>
                            <a:rPr lang="en-US" altLang="zh-CN" sz="3000" i="1">
                              <a:latin typeface="Cambria Math" panose="02040503050406030204" pitchFamily="18" charset="0"/>
                            </a:rPr>
                          </m:ctrlPr>
                        </m:dPr>
                        <m:e>
                          <m:r>
                            <m:rPr>
                              <m:sty m:val="p"/>
                            </m:rPr>
                            <a:rPr lang="en-US" altLang="zh-CN" sz="3000">
                              <a:latin typeface="Cambria Math" panose="02040503050406030204" pitchFamily="18" charset="0"/>
                            </a:rPr>
                            <m:t>Y</m:t>
                          </m:r>
                        </m:e>
                      </m:d>
                      <m:r>
                        <a:rPr lang="en-US" altLang="zh-CN" sz="3000">
                          <a:latin typeface="Cambria Math" panose="02040503050406030204" pitchFamily="18" charset="0"/>
                        </a:rPr>
                        <m:t>=</m:t>
                      </m:r>
                      <m:f>
                        <m:fPr>
                          <m:ctrlPr>
                            <a:rPr lang="en-US" altLang="zh-CN" sz="3000" i="1">
                              <a:latin typeface="Cambria Math" panose="02040503050406030204" pitchFamily="18" charset="0"/>
                            </a:rPr>
                          </m:ctrlPr>
                        </m:fPr>
                        <m:num>
                          <m:r>
                            <a:rPr lang="en-US" altLang="zh-CN" sz="3000">
                              <a:latin typeface="Cambria Math" panose="02040503050406030204" pitchFamily="18" charset="0"/>
                            </a:rPr>
                            <m:t>1</m:t>
                          </m:r>
                        </m:num>
                        <m:den>
                          <m:r>
                            <m:rPr>
                              <m:sty m:val="p"/>
                            </m:rPr>
                            <a:rPr lang="en-US" altLang="zh-CN" sz="3000">
                              <a:latin typeface="Cambria Math" panose="02040503050406030204" pitchFamily="18" charset="0"/>
                            </a:rPr>
                            <m:t>n</m:t>
                          </m:r>
                          <m:r>
                            <a:rPr lang="en-US" altLang="zh-CN" sz="3000">
                              <a:latin typeface="Cambria Math" panose="02040503050406030204" pitchFamily="18" charset="0"/>
                            </a:rPr>
                            <m:t>−</m:t>
                          </m:r>
                          <m:r>
                            <a:rPr lang="en-US" altLang="zh-CN" sz="3000">
                              <a:latin typeface="Cambria Math" panose="02040503050406030204" pitchFamily="18" charset="0"/>
                            </a:rPr>
                            <m:t>1</m:t>
                          </m:r>
                        </m:den>
                      </m:f>
                      <m:r>
                        <m:rPr>
                          <m:sty m:val="p"/>
                        </m:rPr>
                        <a:rPr lang="en-US" altLang="zh-CN" sz="3000">
                          <a:latin typeface="Cambria Math" panose="02040503050406030204" pitchFamily="18" charset="0"/>
                        </a:rPr>
                        <m:t>trace</m:t>
                      </m:r>
                      <m:d>
                        <m:dPr>
                          <m:ctrlPr>
                            <a:rPr lang="en-US" altLang="zh-CN" sz="3000" i="1">
                              <a:latin typeface="Cambria Math" panose="02040503050406030204" pitchFamily="18" charset="0"/>
                            </a:rPr>
                          </m:ctrlPr>
                        </m:dPr>
                        <m:e>
                          <m:sSup>
                            <m:sSupPr>
                              <m:ctrlPr>
                                <a:rPr lang="en-US" altLang="zh-CN" sz="3000" i="1">
                                  <a:latin typeface="Cambria Math" panose="02040503050406030204" pitchFamily="18" charset="0"/>
                                </a:rPr>
                              </m:ctrlPr>
                            </m:sSupPr>
                            <m:e>
                              <m:r>
                                <m:rPr>
                                  <m:sty m:val="p"/>
                                </m:rPr>
                                <a:rPr lang="en-US" altLang="zh-CN" sz="3000">
                                  <a:latin typeface="Cambria Math" panose="02040503050406030204" pitchFamily="18" charset="0"/>
                                </a:rPr>
                                <m:t>Y</m:t>
                              </m:r>
                            </m:e>
                            <m:sup>
                              <m:r>
                                <m:rPr>
                                  <m:sty m:val="p"/>
                                </m:rPr>
                                <a:rPr lang="en-US" altLang="zh-CN" sz="3000">
                                  <a:latin typeface="Cambria Math" panose="02040503050406030204" pitchFamily="18" charset="0"/>
                                </a:rPr>
                                <m:t>T</m:t>
                              </m:r>
                            </m:sup>
                          </m:sSup>
                          <m:r>
                            <m:rPr>
                              <m:sty m:val="p"/>
                            </m:rPr>
                            <a:rPr lang="en-US" altLang="zh-CN" sz="3000">
                              <a:latin typeface="Cambria Math" panose="02040503050406030204" pitchFamily="18" charset="0"/>
                            </a:rPr>
                            <m:t>Y</m:t>
                          </m:r>
                        </m:e>
                      </m:d>
                    </m:oMath>
                  </m:oMathPara>
                </a14:m>
                <a:endParaRPr lang="en-US" altLang="zh-CN" sz="3000" dirty="0"/>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3000">
                          <a:latin typeface="Cambria Math" panose="02040503050406030204" pitchFamily="18" charset="0"/>
                        </a:rPr>
                        <m:t>=</m:t>
                      </m:r>
                      <m:f>
                        <m:fPr>
                          <m:ctrlPr>
                            <a:rPr lang="en-US" altLang="zh-CN" sz="3000" i="1">
                              <a:latin typeface="Cambria Math" panose="02040503050406030204" pitchFamily="18" charset="0"/>
                            </a:rPr>
                          </m:ctrlPr>
                        </m:fPr>
                        <m:num>
                          <m:r>
                            <a:rPr lang="en-US" altLang="zh-CN" sz="3000">
                              <a:latin typeface="Cambria Math" panose="02040503050406030204" pitchFamily="18" charset="0"/>
                            </a:rPr>
                            <m:t>1</m:t>
                          </m:r>
                        </m:num>
                        <m:den>
                          <m:r>
                            <m:rPr>
                              <m:sty m:val="p"/>
                            </m:rPr>
                            <a:rPr lang="en-US" altLang="zh-CN" sz="3000">
                              <a:latin typeface="Cambria Math" panose="02040503050406030204" pitchFamily="18" charset="0"/>
                            </a:rPr>
                            <m:t>n</m:t>
                          </m:r>
                          <m:r>
                            <a:rPr lang="en-US" altLang="zh-CN" sz="3000">
                              <a:latin typeface="Cambria Math" panose="02040503050406030204" pitchFamily="18" charset="0"/>
                            </a:rPr>
                            <m:t>−</m:t>
                          </m:r>
                          <m:r>
                            <a:rPr lang="en-US" altLang="zh-CN" sz="3000">
                              <a:latin typeface="Cambria Math" panose="02040503050406030204" pitchFamily="18" charset="0"/>
                            </a:rPr>
                            <m:t>1</m:t>
                          </m:r>
                        </m:den>
                      </m:f>
                      <m:r>
                        <m:rPr>
                          <m:sty m:val="p"/>
                        </m:rPr>
                        <a:rPr lang="en-US" altLang="zh-CN" sz="3000">
                          <a:latin typeface="Cambria Math" panose="02040503050406030204" pitchFamily="18" charset="0"/>
                        </a:rPr>
                        <m:t>trace</m:t>
                      </m:r>
                      <m:d>
                        <m:dPr>
                          <m:ctrlPr>
                            <a:rPr lang="en-US" altLang="zh-CN" sz="3000" i="1">
                              <a:latin typeface="Cambria Math" panose="02040503050406030204" pitchFamily="18" charset="0"/>
                            </a:rPr>
                          </m:ctrlPr>
                        </m:dPr>
                        <m:e>
                          <m:sSup>
                            <m:sSupPr>
                              <m:ctrlPr>
                                <a:rPr lang="en-US" altLang="zh-CN" sz="3000" i="1">
                                  <a:latin typeface="Cambria Math" panose="02040503050406030204" pitchFamily="18" charset="0"/>
                                </a:rPr>
                              </m:ctrlPr>
                            </m:sSupPr>
                            <m:e>
                              <m:sSup>
                                <m:sSupPr>
                                  <m:ctrlPr>
                                    <a:rPr lang="en-US" altLang="zh-CN" sz="3000" i="1">
                                      <a:latin typeface="Cambria Math" panose="02040503050406030204" pitchFamily="18" charset="0"/>
                                    </a:rPr>
                                  </m:ctrlPr>
                                </m:sSupPr>
                                <m:e>
                                  <m:r>
                                    <m:rPr>
                                      <m:sty m:val="p"/>
                                    </m:rPr>
                                    <a:rPr lang="en-US" altLang="zh-CN" sz="3000">
                                      <a:latin typeface="Cambria Math" panose="02040503050406030204" pitchFamily="18" charset="0"/>
                                    </a:rPr>
                                    <m:t>W</m:t>
                                  </m:r>
                                </m:e>
                                <m:sup>
                                  <m:r>
                                    <m:rPr>
                                      <m:sty m:val="p"/>
                                    </m:rPr>
                                    <a:rPr lang="en-US" altLang="zh-CN" sz="3000">
                                      <a:latin typeface="Cambria Math" panose="02040503050406030204" pitchFamily="18" charset="0"/>
                                    </a:rPr>
                                    <m:t>T</m:t>
                                  </m:r>
                                </m:sup>
                              </m:sSup>
                              <m:r>
                                <m:rPr>
                                  <m:sty m:val="p"/>
                                </m:rPr>
                                <a:rPr lang="en-US" altLang="zh-CN" sz="3000">
                                  <a:latin typeface="Cambria Math" panose="02040503050406030204" pitchFamily="18" charset="0"/>
                                </a:rPr>
                                <m:t>X</m:t>
                              </m:r>
                            </m:e>
                            <m:sup>
                              <m:r>
                                <m:rPr>
                                  <m:sty m:val="p"/>
                                </m:rPr>
                                <a:rPr lang="en-US" altLang="zh-CN" sz="3000">
                                  <a:latin typeface="Cambria Math" panose="02040503050406030204" pitchFamily="18" charset="0"/>
                                </a:rPr>
                                <m:t>T</m:t>
                              </m:r>
                            </m:sup>
                          </m:sSup>
                          <m:r>
                            <m:rPr>
                              <m:sty m:val="p"/>
                            </m:rPr>
                            <a:rPr lang="en-US" altLang="zh-CN" sz="3000">
                              <a:latin typeface="Cambria Math" panose="02040503050406030204" pitchFamily="18" charset="0"/>
                            </a:rPr>
                            <m:t>XW</m:t>
                          </m:r>
                        </m:e>
                      </m:d>
                    </m:oMath>
                  </m:oMathPara>
                </a14:m>
                <a:endParaRPr lang="en-US" altLang="zh-CN" sz="3000" dirty="0"/>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3000">
                          <a:latin typeface="Cambria Math" panose="02040503050406030204" pitchFamily="18" charset="0"/>
                        </a:rPr>
                        <m:t>=</m:t>
                      </m:r>
                      <m:r>
                        <m:rPr>
                          <m:sty m:val="p"/>
                        </m:rPr>
                        <a:rPr lang="en-US" altLang="zh-CN" sz="3000">
                          <a:latin typeface="Cambria Math" panose="02040503050406030204" pitchFamily="18" charset="0"/>
                        </a:rPr>
                        <m:t>trace</m:t>
                      </m:r>
                      <m:r>
                        <a:rPr lang="en-US" altLang="zh-CN" sz="3000">
                          <a:latin typeface="Cambria Math" panose="02040503050406030204" pitchFamily="18" charset="0"/>
                        </a:rPr>
                        <m:t>(</m:t>
                      </m:r>
                      <m:sSup>
                        <m:sSupPr>
                          <m:ctrlPr>
                            <a:rPr lang="en-US" altLang="zh-CN" sz="3000" i="1">
                              <a:latin typeface="Cambria Math" panose="02040503050406030204" pitchFamily="18" charset="0"/>
                            </a:rPr>
                          </m:ctrlPr>
                        </m:sSupPr>
                        <m:e>
                          <m:sSup>
                            <m:sSupPr>
                              <m:ctrlPr>
                                <a:rPr lang="en-US" altLang="zh-CN" sz="3000" i="1">
                                  <a:latin typeface="Cambria Math" panose="02040503050406030204" pitchFamily="18" charset="0"/>
                                </a:rPr>
                              </m:ctrlPr>
                            </m:sSupPr>
                            <m:e>
                              <m:r>
                                <m:rPr>
                                  <m:sty m:val="p"/>
                                </m:rPr>
                                <a:rPr lang="en-US" altLang="zh-CN" sz="3000">
                                  <a:latin typeface="Cambria Math" panose="02040503050406030204" pitchFamily="18" charset="0"/>
                                </a:rPr>
                                <m:t>W</m:t>
                              </m:r>
                            </m:e>
                            <m:sup>
                              <m:r>
                                <m:rPr>
                                  <m:sty m:val="p"/>
                                </m:rPr>
                                <a:rPr lang="en-US" altLang="zh-CN" sz="3000">
                                  <a:latin typeface="Cambria Math" panose="02040503050406030204" pitchFamily="18" charset="0"/>
                                </a:rPr>
                                <m:t>T</m:t>
                              </m:r>
                            </m:sup>
                          </m:sSup>
                          <m:f>
                            <m:fPr>
                              <m:ctrlPr>
                                <a:rPr lang="en-US" altLang="zh-CN" sz="3000" i="1">
                                  <a:latin typeface="Cambria Math" panose="02040503050406030204" pitchFamily="18" charset="0"/>
                                </a:rPr>
                              </m:ctrlPr>
                            </m:fPr>
                            <m:num>
                              <m:r>
                                <a:rPr lang="en-US" altLang="zh-CN" sz="3000">
                                  <a:latin typeface="Cambria Math" panose="02040503050406030204" pitchFamily="18" charset="0"/>
                                </a:rPr>
                                <m:t>1</m:t>
                              </m:r>
                            </m:num>
                            <m:den>
                              <m:r>
                                <m:rPr>
                                  <m:sty m:val="p"/>
                                </m:rPr>
                                <a:rPr lang="en-US" altLang="zh-CN" sz="3000">
                                  <a:latin typeface="Cambria Math" panose="02040503050406030204" pitchFamily="18" charset="0"/>
                                </a:rPr>
                                <m:t>n</m:t>
                              </m:r>
                              <m:r>
                                <a:rPr lang="en-US" altLang="zh-CN" sz="3000">
                                  <a:latin typeface="Cambria Math" panose="02040503050406030204" pitchFamily="18" charset="0"/>
                                </a:rPr>
                                <m:t>−</m:t>
                              </m:r>
                              <m:r>
                                <a:rPr lang="en-US" altLang="zh-CN" sz="3000">
                                  <a:latin typeface="Cambria Math" panose="02040503050406030204" pitchFamily="18" charset="0"/>
                                </a:rPr>
                                <m:t>1</m:t>
                              </m:r>
                            </m:den>
                          </m:f>
                          <m:r>
                            <m:rPr>
                              <m:sty m:val="p"/>
                            </m:rPr>
                            <a:rPr lang="en-US" altLang="zh-CN" sz="3000">
                              <a:latin typeface="Cambria Math" panose="02040503050406030204" pitchFamily="18" charset="0"/>
                            </a:rPr>
                            <m:t>X</m:t>
                          </m:r>
                        </m:e>
                        <m:sup>
                          <m:r>
                            <m:rPr>
                              <m:sty m:val="p"/>
                            </m:rPr>
                            <a:rPr lang="en-US" altLang="zh-CN" sz="3000">
                              <a:latin typeface="Cambria Math" panose="02040503050406030204" pitchFamily="18" charset="0"/>
                            </a:rPr>
                            <m:t>T</m:t>
                          </m:r>
                        </m:sup>
                      </m:sSup>
                      <m:r>
                        <m:rPr>
                          <m:sty m:val="p"/>
                        </m:rPr>
                        <a:rPr lang="en-US" altLang="zh-CN" sz="3000">
                          <a:latin typeface="Cambria Math" panose="02040503050406030204" pitchFamily="18" charset="0"/>
                        </a:rPr>
                        <m:t>XW</m:t>
                      </m:r>
                      <m:r>
                        <a:rPr lang="en-US" altLang="zh-CN" sz="3000">
                          <a:latin typeface="Cambria Math" panose="02040503050406030204" pitchFamily="18" charset="0"/>
                        </a:rPr>
                        <m:t>)</m:t>
                      </m:r>
                    </m:oMath>
                  </m:oMathPara>
                </a14:m>
                <a:endParaRPr lang="en-US" altLang="zh-CN" sz="3000" dirty="0"/>
              </a:p>
              <a:p>
                <a:pPr marL="0" indent="0">
                  <a:lnSpc>
                    <a:spcPct val="150000"/>
                  </a:lnSpc>
                  <a:buClr>
                    <a:srgbClr val="2665AB"/>
                  </a:buClr>
                  <a:buSzPct val="100000"/>
                  <a:buNone/>
                </a:pPr>
                <a:endParaRPr lang="zh-CN" altLang="en-US" sz="3000" dirty="0"/>
              </a:p>
              <a:p>
                <a:pPr marL="0" lvl="1" indent="0">
                  <a:lnSpc>
                    <a:spcPct val="150000"/>
                  </a:lnSpc>
                  <a:spcBef>
                    <a:spcPts val="1000"/>
                  </a:spcBef>
                  <a:buClr>
                    <a:srgbClr val="2665AB"/>
                  </a:buClr>
                  <a:buSzPct val="100000"/>
                  <a:buNone/>
                </a:pPr>
                <a:endParaRPr lang="zh-CN" altLang="en-US" b="1" dirty="0">
                  <a:ea typeface="黑体" panose="02010609060101010101" pitchFamily="49"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6083"/>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算法描述</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lnSpc>
                    <a:spcPct val="150000"/>
                  </a:lnSpc>
                  <a:buClr>
                    <a:srgbClr val="2665AB"/>
                  </a:buClr>
                  <a:buSzPct val="100000"/>
                  <a:buNone/>
                </a:pPr>
                <a:r>
                  <a:rPr lang="zh-CN" altLang="en-US" sz="3000" dirty="0"/>
                  <a:t>降维前</a:t>
                </a:r>
                <a14:m>
                  <m:oMath xmlns:m="http://schemas.openxmlformats.org/officeDocument/2006/math">
                    <m:r>
                      <a:rPr lang="en-US" altLang="zh-CN" sz="3000">
                        <a:latin typeface="Cambria Math" panose="02040503050406030204" pitchFamily="18" charset="0"/>
                      </a:rPr>
                      <m:t>𝑛</m:t>
                    </m:r>
                  </m:oMath>
                </a14:m>
                <a:r>
                  <a:rPr lang="zh-CN" altLang="en-US" sz="3000" dirty="0"/>
                  <a:t>个</a:t>
                </a:r>
                <a14:m>
                  <m:oMath xmlns:m="http://schemas.openxmlformats.org/officeDocument/2006/math">
                    <m:r>
                      <a:rPr lang="en-US" altLang="zh-CN" sz="3000">
                        <a:latin typeface="Cambria Math" panose="02040503050406030204" pitchFamily="18" charset="0"/>
                      </a:rPr>
                      <m:t>𝑑</m:t>
                    </m:r>
                  </m:oMath>
                </a14:m>
                <a:r>
                  <a:rPr lang="zh-CN" altLang="en-US" sz="3000" dirty="0"/>
                  <a:t>维样本数据</a:t>
                </a:r>
                <a14:m>
                  <m:oMath xmlns:m="http://schemas.openxmlformats.org/officeDocument/2006/math">
                    <m:r>
                      <a:rPr lang="en-US" altLang="zh-CN" sz="3000">
                        <a:latin typeface="Cambria Math" panose="02040503050406030204" pitchFamily="18" charset="0"/>
                      </a:rPr>
                      <m:t>𝐗</m:t>
                    </m:r>
                  </m:oMath>
                </a14:m>
                <a:r>
                  <a:rPr lang="zh-CN" altLang="en-US" sz="3000" dirty="0"/>
                  <a:t>的协方差矩阵记为：</a:t>
                </a:r>
                <a14:m>
                  <m:oMath xmlns:m="http://schemas.openxmlformats.org/officeDocument/2006/math">
                    <m:r>
                      <a:rPr lang="el-GR" altLang="zh-CN" sz="3000">
                        <a:latin typeface="Cambria Math" panose="02040503050406030204" pitchFamily="18" charset="0"/>
                      </a:rPr>
                      <m:t>𝚺</m:t>
                    </m:r>
                    <m:r>
                      <a:rPr lang="en-US" altLang="zh-CN" sz="3000">
                        <a:latin typeface="Cambria Math" panose="02040503050406030204" pitchFamily="18" charset="0"/>
                      </a:rPr>
                      <m:t>=</m:t>
                    </m:r>
                    <m:f>
                      <m:fPr>
                        <m:ctrlPr>
                          <a:rPr lang="en-US" altLang="zh-CN" sz="3000" i="1">
                            <a:latin typeface="Cambria Math" panose="02040503050406030204" pitchFamily="18" charset="0"/>
                          </a:rPr>
                        </m:ctrlPr>
                      </m:fPr>
                      <m:num>
                        <m:r>
                          <a:rPr lang="en-US" altLang="zh-CN" sz="3000">
                            <a:latin typeface="Cambria Math" panose="02040503050406030204" pitchFamily="18" charset="0"/>
                          </a:rPr>
                          <m:t>1</m:t>
                        </m:r>
                      </m:num>
                      <m:den>
                        <m:r>
                          <a:rPr lang="en-US" altLang="zh-CN" sz="3000">
                            <a:latin typeface="Cambria Math" panose="02040503050406030204" pitchFamily="18" charset="0"/>
                          </a:rPr>
                          <m:t>𝑛</m:t>
                        </m:r>
                        <m:r>
                          <a:rPr lang="en-US" altLang="zh-CN" sz="3000">
                            <a:latin typeface="Cambria Math" panose="02040503050406030204" pitchFamily="18" charset="0"/>
                          </a:rPr>
                          <m:t>−</m:t>
                        </m:r>
                        <m:r>
                          <a:rPr lang="en-US" altLang="zh-CN" sz="3000">
                            <a:latin typeface="Cambria Math" panose="02040503050406030204" pitchFamily="18" charset="0"/>
                          </a:rPr>
                          <m:t>1</m:t>
                        </m:r>
                      </m:den>
                    </m:f>
                    <m:sSup>
                      <m:sSupPr>
                        <m:ctrlPr>
                          <a:rPr lang="en-US" altLang="zh-CN" sz="3000" i="1">
                            <a:latin typeface="Cambria Math" panose="02040503050406030204" pitchFamily="18" charset="0"/>
                          </a:rPr>
                        </m:ctrlPr>
                      </m:sSupPr>
                      <m:e>
                        <m:r>
                          <a:rPr lang="en-US" altLang="zh-CN" sz="3000">
                            <a:latin typeface="Cambria Math" panose="02040503050406030204" pitchFamily="18" charset="0"/>
                          </a:rPr>
                          <m:t>𝐗</m:t>
                        </m:r>
                      </m:e>
                      <m:sup>
                        <m:r>
                          <a:rPr lang="en-US" altLang="zh-CN" sz="3000">
                            <a:latin typeface="Cambria Math" panose="02040503050406030204" pitchFamily="18" charset="0"/>
                          </a:rPr>
                          <m:t>𝐓</m:t>
                        </m:r>
                      </m:sup>
                    </m:sSup>
                    <m:r>
                      <a:rPr lang="en-US" altLang="zh-CN" sz="3000">
                        <a:latin typeface="Cambria Math" panose="02040503050406030204" pitchFamily="18" charset="0"/>
                      </a:rPr>
                      <m:t>𝑿</m:t>
                    </m:r>
                  </m:oMath>
                </a14:m>
                <a:endParaRPr lang="en-US" altLang="zh-CN" sz="3000" dirty="0"/>
              </a:p>
              <a:p>
                <a:pPr marL="0" indent="0">
                  <a:lnSpc>
                    <a:spcPct val="150000"/>
                  </a:lnSpc>
                  <a:buClr>
                    <a:srgbClr val="2665AB"/>
                  </a:buClr>
                  <a:buSzPct val="100000"/>
                  <a:buNone/>
                </a:pPr>
                <a:r>
                  <a:rPr lang="zh-CN" altLang="en-US" sz="3000" dirty="0"/>
                  <a:t>主成份分析的求解目标函数为：</a:t>
                </a:r>
                <a:endParaRPr lang="en-US" altLang="zh-CN" sz="3000" dirty="0"/>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func>
                        <m:funcPr>
                          <m:ctrlPr>
                            <a:rPr lang="en-US" altLang="zh-CN" sz="3000" i="1">
                              <a:latin typeface="Cambria Math" panose="02040503050406030204" pitchFamily="18" charset="0"/>
                            </a:rPr>
                          </m:ctrlPr>
                        </m:funcPr>
                        <m:fName>
                          <m:limLow>
                            <m:limLowPr>
                              <m:ctrlPr>
                                <a:rPr lang="en-US" altLang="zh-CN" sz="3000" i="1">
                                  <a:latin typeface="Cambria Math" panose="02040503050406030204" pitchFamily="18" charset="0"/>
                                </a:rPr>
                              </m:ctrlPr>
                            </m:limLowPr>
                            <m:e>
                              <m:r>
                                <m:rPr>
                                  <m:sty m:val="p"/>
                                </m:rPr>
                                <a:rPr lang="en-US" altLang="zh-CN" sz="3000">
                                  <a:latin typeface="Cambria Math" panose="02040503050406030204" pitchFamily="18" charset="0"/>
                                </a:rPr>
                                <m:t>max</m:t>
                              </m:r>
                            </m:e>
                            <m:lim>
                              <m:r>
                                <a:rPr lang="en-US" altLang="zh-CN" sz="3000">
                                  <a:latin typeface="Cambria Math" panose="02040503050406030204" pitchFamily="18" charset="0"/>
                                </a:rPr>
                                <m:t>𝐖</m:t>
                              </m:r>
                            </m:lim>
                          </m:limLow>
                        </m:fName>
                        <m:e>
                          <m:r>
                            <a:rPr lang="en-US" altLang="zh-CN" sz="3000">
                              <a:latin typeface="Cambria Math" panose="02040503050406030204" pitchFamily="18" charset="0"/>
                            </a:rPr>
                            <m:t>𝑡𝑟𝑎𝑐𝑒</m:t>
                          </m:r>
                          <m:r>
                            <a:rPr lang="en-US" altLang="zh-CN" sz="3000">
                              <a:latin typeface="Cambria Math" panose="02040503050406030204" pitchFamily="18" charset="0"/>
                            </a:rPr>
                            <m:t>(</m:t>
                          </m:r>
                          <m:sSup>
                            <m:sSupPr>
                              <m:ctrlPr>
                                <a:rPr lang="en-US" altLang="zh-CN" sz="3000" i="1">
                                  <a:latin typeface="Cambria Math" panose="02040503050406030204" pitchFamily="18" charset="0"/>
                                </a:rPr>
                              </m:ctrlPr>
                            </m:sSupPr>
                            <m:e>
                              <m:r>
                                <a:rPr lang="en-US" altLang="zh-CN" sz="3000">
                                  <a:latin typeface="Cambria Math" panose="02040503050406030204" pitchFamily="18" charset="0"/>
                                </a:rPr>
                                <m:t>𝐖</m:t>
                              </m:r>
                            </m:e>
                            <m:sup>
                              <m:r>
                                <a:rPr lang="en-US" altLang="zh-CN" sz="3000">
                                  <a:latin typeface="Cambria Math" panose="02040503050406030204" pitchFamily="18" charset="0"/>
                                </a:rPr>
                                <m:t>𝑻</m:t>
                              </m:r>
                            </m:sup>
                          </m:sSup>
                          <m:r>
                            <a:rPr lang="zh-CN" altLang="en-US" sz="3000">
                              <a:latin typeface="Cambria Math" panose="02040503050406030204" pitchFamily="18" charset="0"/>
                            </a:rPr>
                            <m:t>𝚺</m:t>
                          </m:r>
                          <m:r>
                            <a:rPr lang="en-US" altLang="zh-CN" sz="3000">
                              <a:latin typeface="Cambria Math" panose="02040503050406030204" pitchFamily="18" charset="0"/>
                            </a:rPr>
                            <m:t>𝐖</m:t>
                          </m:r>
                          <m:r>
                            <a:rPr lang="en-US" altLang="zh-CN" sz="3000">
                              <a:latin typeface="Cambria Math" panose="02040503050406030204" pitchFamily="18" charset="0"/>
                            </a:rPr>
                            <m:t>)</m:t>
                          </m:r>
                        </m:e>
                      </m:func>
                    </m:oMath>
                  </m:oMathPara>
                </a14:m>
                <a:endParaRPr lang="en-US" altLang="zh-CN" sz="3000" dirty="0"/>
              </a:p>
              <a:p>
                <a:pPr marL="0" indent="0">
                  <a:lnSpc>
                    <a:spcPct val="150000"/>
                  </a:lnSpc>
                  <a:buClr>
                    <a:srgbClr val="2665AB"/>
                  </a:buClr>
                  <a:buSzPct val="100000"/>
                  <a:buNone/>
                </a:pPr>
                <a:r>
                  <a:rPr lang="en-US" altLang="zh-CN" sz="3000" dirty="0"/>
                  <a:t>  </a:t>
                </a:r>
                <a:r>
                  <a:rPr lang="zh-CN" altLang="en-US" sz="3000" dirty="0"/>
                  <a:t>满足约束条件：</a:t>
                </a:r>
                <a:endParaRPr lang="en-US" altLang="zh-CN" sz="3000" dirty="0"/>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sSubSup>
                        <m:sSubSupPr>
                          <m:ctrlPr>
                            <a:rPr lang="zh-CN" altLang="zh-CN" sz="3000" i="1">
                              <a:latin typeface="Cambria Math" panose="02040503050406030204" pitchFamily="18" charset="0"/>
                            </a:rPr>
                          </m:ctrlPr>
                        </m:sSubSupPr>
                        <m:e>
                          <m:r>
                            <a:rPr lang="en-US" altLang="zh-CN" sz="3000">
                              <a:latin typeface="Cambria Math" panose="02040503050406030204" pitchFamily="18" charset="0"/>
                            </a:rPr>
                            <m:t>𝐰</m:t>
                          </m:r>
                        </m:e>
                        <m:sub>
                          <m:r>
                            <a:rPr lang="en-US" altLang="zh-CN" sz="3000">
                              <a:latin typeface="Cambria Math" panose="02040503050406030204" pitchFamily="18" charset="0"/>
                            </a:rPr>
                            <m:t>𝑖</m:t>
                          </m:r>
                        </m:sub>
                        <m:sup>
                          <m:r>
                            <a:rPr lang="en-US" altLang="zh-CN" sz="3000">
                              <a:latin typeface="Cambria Math" panose="02040503050406030204" pitchFamily="18" charset="0"/>
                            </a:rPr>
                            <m:t>𝑇</m:t>
                          </m:r>
                        </m:sup>
                      </m:sSubSup>
                      <m:sSub>
                        <m:sSubPr>
                          <m:ctrlPr>
                            <a:rPr lang="en-US" altLang="zh-CN" sz="3000" i="1">
                              <a:latin typeface="Cambria Math" panose="02040503050406030204" pitchFamily="18" charset="0"/>
                            </a:rPr>
                          </m:ctrlPr>
                        </m:sSubPr>
                        <m:e>
                          <m:r>
                            <a:rPr lang="en-US" altLang="zh-CN" sz="3000">
                              <a:latin typeface="Cambria Math" panose="02040503050406030204" pitchFamily="18" charset="0"/>
                            </a:rPr>
                            <m:t>𝐰</m:t>
                          </m:r>
                        </m:e>
                        <m:sub>
                          <m:r>
                            <a:rPr lang="en-US" altLang="zh-CN" sz="3000">
                              <a:latin typeface="Cambria Math" panose="02040503050406030204" pitchFamily="18" charset="0"/>
                            </a:rPr>
                            <m:t>𝑖</m:t>
                          </m:r>
                        </m:sub>
                      </m:sSub>
                      <m:r>
                        <a:rPr lang="en-US" altLang="zh-CN" sz="3000">
                          <a:latin typeface="Cambria Math" panose="02040503050406030204" pitchFamily="18" charset="0"/>
                        </a:rPr>
                        <m:t>=</m:t>
                      </m:r>
                      <m:r>
                        <a:rPr lang="en-US" altLang="zh-CN" sz="3000">
                          <a:latin typeface="Cambria Math" panose="02040503050406030204" pitchFamily="18" charset="0"/>
                        </a:rPr>
                        <m:t>1</m:t>
                      </m:r>
                      <m:r>
                        <a:rPr lang="en-US" altLang="zh-CN" sz="3000">
                          <a:latin typeface="Cambria Math" panose="02040503050406030204" pitchFamily="18" charset="0"/>
                        </a:rPr>
                        <m:t>     </m:t>
                      </m:r>
                      <m:r>
                        <a:rPr lang="en-US" altLang="zh-CN" sz="3000">
                          <a:latin typeface="Cambria Math" panose="02040503050406030204" pitchFamily="18" charset="0"/>
                        </a:rPr>
                        <m:t>𝑖</m:t>
                      </m:r>
                      <m:r>
                        <a:rPr lang="en-US" altLang="zh-CN" sz="3000">
                          <a:latin typeface="Cambria Math" panose="02040503050406030204" pitchFamily="18" charset="0"/>
                        </a:rPr>
                        <m:t>∈{</m:t>
                      </m:r>
                      <m:r>
                        <a:rPr lang="en-US" altLang="zh-CN" sz="3000">
                          <a:latin typeface="Cambria Math" panose="02040503050406030204" pitchFamily="18" charset="0"/>
                        </a:rPr>
                        <m:t>1</m:t>
                      </m:r>
                      <m:r>
                        <a:rPr lang="en-US" altLang="zh-CN" sz="3000">
                          <a:latin typeface="Cambria Math" panose="02040503050406030204" pitchFamily="18" charset="0"/>
                        </a:rPr>
                        <m:t>,</m:t>
                      </m:r>
                      <m:r>
                        <a:rPr lang="en-US" altLang="zh-CN" sz="3000">
                          <a:latin typeface="Cambria Math" panose="02040503050406030204" pitchFamily="18" charset="0"/>
                        </a:rPr>
                        <m:t>2</m:t>
                      </m:r>
                      <m:r>
                        <a:rPr lang="en-US" altLang="zh-CN" sz="3000">
                          <a:latin typeface="Cambria Math" panose="02040503050406030204" pitchFamily="18" charset="0"/>
                        </a:rPr>
                        <m:t>,…,</m:t>
                      </m:r>
                      <m:r>
                        <a:rPr lang="en-US" altLang="zh-CN" sz="3000">
                          <a:latin typeface="Cambria Math" panose="02040503050406030204" pitchFamily="18" charset="0"/>
                        </a:rPr>
                        <m:t>𝑙</m:t>
                      </m:r>
                      <m:r>
                        <a:rPr lang="en-US" altLang="zh-CN" sz="3000">
                          <a:latin typeface="Cambria Math" panose="02040503050406030204" pitchFamily="18" charset="0"/>
                        </a:rPr>
                        <m:t>}</m:t>
                      </m:r>
                    </m:oMath>
                  </m:oMathPara>
                </a14:m>
                <a:endParaRPr lang="zh-CN" altLang="zh-CN" sz="3000" dirty="0"/>
              </a:p>
              <a:p>
                <a:endParaRPr lang="zh-CN" altLang="en-US" dirty="0"/>
              </a:p>
              <a:p>
                <a:pPr marL="457200" lvl="1"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算法描述</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en-US" dirty="0"/>
              <a:t>所有带约束的最优化问题，可通过拉格朗日乘子法将其转化为无约束最优化问题</a:t>
            </a:r>
            <a:endParaRPr lang="zh-CN" altLang="en-US" dirty="0"/>
          </a:p>
          <a:p>
            <a:pPr marL="457200" lvl="1" indent="0">
              <a:buNone/>
            </a:pP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651948" y="2294818"/>
                <a:ext cx="5498727" cy="3832139"/>
              </a:xfrm>
              <a:prstGeom prst="rect">
                <a:avLst/>
              </a:prstGeom>
            </p:spPr>
            <p:txBody>
              <a:bodyPr wrap="square">
                <a:spAutoFit/>
              </a:bodyPr>
              <a:lstStyle/>
              <a:p>
                <a:pPr>
                  <a:lnSpc>
                    <a:spcPct val="150000"/>
                  </a:lnSpc>
                  <a:buClr>
                    <a:srgbClr val="2665AB"/>
                  </a:buClr>
                  <a:buSzPct val="100000"/>
                </a:pPr>
                <a:r>
                  <a:rPr lang="zh-CN" altLang="en-US" sz="3000" b="1" dirty="0">
                    <a:ea typeface="黑体" panose="02010609060101010101" pitchFamily="49" charset="-122"/>
                  </a:rPr>
                  <a:t>主成份分析求解目标函数为</a:t>
                </a:r>
                <a:endParaRPr lang="en-US" altLang="zh-CN" sz="3000" b="1" dirty="0">
                  <a:ea typeface="黑体" panose="02010609060101010101" pitchFamily="49" charset="-122"/>
                </a:endParaRPr>
              </a:p>
              <a:p>
                <a:pPr>
                  <a:lnSpc>
                    <a:spcPct val="150000"/>
                  </a:lnSpc>
                  <a:buClr>
                    <a:srgbClr val="2665AB"/>
                  </a:buClr>
                  <a:buSzPct val="100000"/>
                </a:pPr>
                <a14:m>
                  <m:oMathPara xmlns:m="http://schemas.openxmlformats.org/officeDocument/2006/math">
                    <m:oMathParaPr>
                      <m:jc m:val="centerGroup"/>
                    </m:oMathParaPr>
                    <m:oMath xmlns:m="http://schemas.openxmlformats.org/officeDocument/2006/math">
                      <m:func>
                        <m:funcPr>
                          <m:ctrlPr>
                            <a:rPr lang="en-US" altLang="zh-CN" sz="3000" b="1" i="1">
                              <a:latin typeface="Cambria Math" panose="02040503050406030204" pitchFamily="18" charset="0"/>
                            </a:rPr>
                          </m:ctrlPr>
                        </m:funcPr>
                        <m:fName>
                          <m:limLow>
                            <m:limLowPr>
                              <m:ctrlPr>
                                <a:rPr lang="en-US" altLang="zh-CN" sz="3000" b="1" i="1">
                                  <a:latin typeface="Cambria Math" panose="02040503050406030204" pitchFamily="18" charset="0"/>
                                </a:rPr>
                              </m:ctrlPr>
                            </m:limLowPr>
                            <m:e>
                              <m:r>
                                <m:rPr>
                                  <m:sty m:val="p"/>
                                </m:rPr>
                                <a:rPr lang="en-US" altLang="zh-CN" sz="3000" b="1">
                                  <a:latin typeface="Cambria Math" panose="02040503050406030204" pitchFamily="18" charset="0"/>
                                </a:rPr>
                                <m:t>max</m:t>
                              </m:r>
                            </m:e>
                            <m:lim>
                              <m:r>
                                <a:rPr lang="en-US" altLang="zh-CN" sz="3000" b="1">
                                  <a:latin typeface="Cambria Math" panose="02040503050406030204" pitchFamily="18" charset="0"/>
                                </a:rPr>
                                <m:t>𝐖</m:t>
                              </m:r>
                            </m:lim>
                          </m:limLow>
                        </m:fName>
                        <m:e>
                          <m:r>
                            <a:rPr lang="en-US" altLang="zh-CN" sz="3000" b="1">
                              <a:latin typeface="Cambria Math" panose="02040503050406030204" pitchFamily="18" charset="0"/>
                            </a:rPr>
                            <m:t> </m:t>
                          </m:r>
                          <m:r>
                            <a:rPr lang="en-US" altLang="zh-CN" sz="3000" b="1">
                              <a:latin typeface="Cambria Math" panose="02040503050406030204" pitchFamily="18" charset="0"/>
                            </a:rPr>
                            <m:t>𝑡𝑟𝑎𝑐𝑒</m:t>
                          </m:r>
                          <m:r>
                            <a:rPr lang="en-US" altLang="zh-CN" sz="3000" b="1">
                              <a:latin typeface="Cambria Math" panose="02040503050406030204" pitchFamily="18" charset="0"/>
                            </a:rPr>
                            <m:t>(</m:t>
                          </m:r>
                          <m:sSup>
                            <m:sSupPr>
                              <m:ctrlPr>
                                <a:rPr lang="en-US" altLang="zh-CN" sz="3000" b="1" i="1">
                                  <a:latin typeface="Cambria Math" panose="02040503050406030204" pitchFamily="18" charset="0"/>
                                </a:rPr>
                              </m:ctrlPr>
                            </m:sSupPr>
                            <m:e>
                              <m:r>
                                <a:rPr lang="en-US" altLang="zh-CN" sz="3000" b="1">
                                  <a:latin typeface="Cambria Math" panose="02040503050406030204" pitchFamily="18" charset="0"/>
                                </a:rPr>
                                <m:t>𝐖</m:t>
                              </m:r>
                            </m:e>
                            <m:sup>
                              <m:r>
                                <a:rPr lang="en-US" altLang="zh-CN" sz="3000" b="1">
                                  <a:latin typeface="Cambria Math" panose="02040503050406030204" pitchFamily="18" charset="0"/>
                                </a:rPr>
                                <m:t>𝑻</m:t>
                              </m:r>
                            </m:sup>
                          </m:sSup>
                          <m:r>
                            <a:rPr lang="zh-CN" altLang="en-US" sz="3000" b="1">
                              <a:latin typeface="Cambria Math" panose="02040503050406030204" pitchFamily="18" charset="0"/>
                            </a:rPr>
                            <m:t>𝚺</m:t>
                          </m:r>
                          <m:r>
                            <a:rPr lang="en-US" altLang="zh-CN" sz="3000" b="1">
                              <a:latin typeface="Cambria Math" panose="02040503050406030204" pitchFamily="18" charset="0"/>
                            </a:rPr>
                            <m:t>𝐖</m:t>
                          </m:r>
                          <m:r>
                            <a:rPr lang="en-US" altLang="zh-CN" sz="3000" b="1">
                              <a:latin typeface="Cambria Math" panose="02040503050406030204" pitchFamily="18" charset="0"/>
                            </a:rPr>
                            <m:t>)</m:t>
                          </m:r>
                        </m:e>
                      </m:func>
                    </m:oMath>
                  </m:oMathPara>
                </a14:m>
                <a:endParaRPr lang="en-US" altLang="zh-CN" sz="3000" b="1" dirty="0">
                  <a:ea typeface="黑体" panose="02010609060101010101" pitchFamily="49" charset="-122"/>
                </a:endParaRPr>
              </a:p>
              <a:p>
                <a:pPr>
                  <a:lnSpc>
                    <a:spcPct val="150000"/>
                  </a:lnSpc>
                  <a:buClr>
                    <a:srgbClr val="2665AB"/>
                  </a:buClr>
                  <a:buSzPct val="100000"/>
                </a:pPr>
                <a:r>
                  <a:rPr lang="zh-CN" altLang="en-US" sz="3000" b="1" dirty="0">
                    <a:ea typeface="黑体" panose="02010609060101010101" pitchFamily="49" charset="-122"/>
                  </a:rPr>
                  <a:t>满足约束条件</a:t>
                </a:r>
                <a:endParaRPr lang="en-US" altLang="zh-CN" sz="3000" b="1" dirty="0">
                  <a:ea typeface="黑体" panose="02010609060101010101" pitchFamily="49" charset="-122"/>
                </a:endParaRPr>
              </a:p>
              <a:p>
                <a:pPr>
                  <a:lnSpc>
                    <a:spcPct val="150000"/>
                  </a:lnSpc>
                  <a:buClr>
                    <a:srgbClr val="2665AB"/>
                  </a:buClr>
                  <a:buSzPct val="100000"/>
                </a:pPr>
                <a14:m>
                  <m:oMathPara xmlns:m="http://schemas.openxmlformats.org/officeDocument/2006/math">
                    <m:oMathParaPr>
                      <m:jc m:val="centerGroup"/>
                    </m:oMathParaPr>
                    <m:oMath xmlns:m="http://schemas.openxmlformats.org/officeDocument/2006/math">
                      <m:sSubSup>
                        <m:sSubSupPr>
                          <m:ctrlPr>
                            <a:rPr lang="zh-CN" altLang="zh-CN" sz="3000" b="1" i="1">
                              <a:latin typeface="Cambria Math" panose="02040503050406030204" pitchFamily="18" charset="0"/>
                            </a:rPr>
                          </m:ctrlPr>
                        </m:sSubSupPr>
                        <m:e>
                          <m:r>
                            <a:rPr lang="en-US" altLang="zh-CN" sz="3000" b="1">
                              <a:latin typeface="Cambria Math" panose="02040503050406030204" pitchFamily="18" charset="0"/>
                            </a:rPr>
                            <m:t>𝐰</m:t>
                          </m:r>
                        </m:e>
                        <m:sub>
                          <m:r>
                            <a:rPr lang="en-US" altLang="zh-CN" sz="3000" b="1">
                              <a:latin typeface="Cambria Math" panose="02040503050406030204" pitchFamily="18" charset="0"/>
                            </a:rPr>
                            <m:t>𝑖</m:t>
                          </m:r>
                        </m:sub>
                        <m:sup>
                          <m:r>
                            <a:rPr lang="en-US" altLang="zh-CN" sz="3000" b="1">
                              <a:latin typeface="Cambria Math" panose="02040503050406030204" pitchFamily="18" charset="0"/>
                            </a:rPr>
                            <m:t>𝑇</m:t>
                          </m:r>
                        </m:sup>
                      </m:sSubSup>
                      <m:sSub>
                        <m:sSubPr>
                          <m:ctrlPr>
                            <a:rPr lang="en-US" altLang="zh-CN" sz="3000" b="1" i="1">
                              <a:latin typeface="Cambria Math" panose="02040503050406030204" pitchFamily="18" charset="0"/>
                            </a:rPr>
                          </m:ctrlPr>
                        </m:sSubPr>
                        <m:e>
                          <m:r>
                            <a:rPr lang="en-US" altLang="zh-CN" sz="3000" b="1">
                              <a:latin typeface="Cambria Math" panose="02040503050406030204" pitchFamily="18" charset="0"/>
                            </a:rPr>
                            <m:t>𝐰</m:t>
                          </m:r>
                        </m:e>
                        <m:sub>
                          <m:r>
                            <a:rPr lang="en-US" altLang="zh-CN" sz="3000" b="1">
                              <a:latin typeface="Cambria Math" panose="02040503050406030204" pitchFamily="18" charset="0"/>
                            </a:rPr>
                            <m:t>𝑖</m:t>
                          </m:r>
                        </m:sub>
                      </m:sSub>
                      <m:r>
                        <a:rPr lang="en-US" altLang="zh-CN" sz="3000" b="1">
                          <a:latin typeface="Cambria Math" panose="02040503050406030204" pitchFamily="18" charset="0"/>
                        </a:rPr>
                        <m:t>=</m:t>
                      </m:r>
                      <m:r>
                        <a:rPr lang="en-US" altLang="zh-CN" sz="3000" b="1">
                          <a:latin typeface="Cambria Math" panose="02040503050406030204" pitchFamily="18" charset="0"/>
                        </a:rPr>
                        <m:t>1</m:t>
                      </m:r>
                      <m:r>
                        <a:rPr lang="en-US" altLang="zh-CN" sz="3000" b="1">
                          <a:latin typeface="Cambria Math" panose="02040503050406030204" pitchFamily="18" charset="0"/>
                        </a:rPr>
                        <m:t>     </m:t>
                      </m:r>
                      <m:r>
                        <a:rPr lang="en-US" altLang="zh-CN" sz="3000" b="1">
                          <a:latin typeface="Cambria Math" panose="02040503050406030204" pitchFamily="18" charset="0"/>
                        </a:rPr>
                        <m:t>𝑖</m:t>
                      </m:r>
                      <m:r>
                        <a:rPr lang="en-US" altLang="zh-CN" sz="3000" b="1">
                          <a:latin typeface="Cambria Math" panose="02040503050406030204" pitchFamily="18" charset="0"/>
                        </a:rPr>
                        <m:t>∈{</m:t>
                      </m:r>
                      <m:r>
                        <a:rPr lang="en-US" altLang="zh-CN" sz="3000" b="1">
                          <a:latin typeface="Cambria Math" panose="02040503050406030204" pitchFamily="18" charset="0"/>
                        </a:rPr>
                        <m:t>1</m:t>
                      </m:r>
                      <m:r>
                        <a:rPr lang="en-US" altLang="zh-CN" sz="3000" b="1">
                          <a:latin typeface="Cambria Math" panose="02040503050406030204" pitchFamily="18" charset="0"/>
                        </a:rPr>
                        <m:t>,</m:t>
                      </m:r>
                      <m:r>
                        <a:rPr lang="en-US" altLang="zh-CN" sz="3000" b="1">
                          <a:latin typeface="Cambria Math" panose="02040503050406030204" pitchFamily="18" charset="0"/>
                        </a:rPr>
                        <m:t>2</m:t>
                      </m:r>
                      <m:r>
                        <a:rPr lang="en-US" altLang="zh-CN" sz="3000" b="1">
                          <a:latin typeface="Cambria Math" panose="02040503050406030204" pitchFamily="18" charset="0"/>
                        </a:rPr>
                        <m:t>,…,</m:t>
                      </m:r>
                      <m:r>
                        <a:rPr lang="en-US" altLang="zh-CN" sz="3000" b="1">
                          <a:latin typeface="Cambria Math" panose="02040503050406030204" pitchFamily="18" charset="0"/>
                        </a:rPr>
                        <m:t>𝑙</m:t>
                      </m:r>
                      <m:r>
                        <a:rPr lang="en-US" altLang="zh-CN" sz="3000" b="1">
                          <a:latin typeface="Cambria Math" panose="02040503050406030204" pitchFamily="18" charset="0"/>
                        </a:rPr>
                        <m:t>}</m:t>
                      </m:r>
                    </m:oMath>
                  </m:oMathPara>
                </a14:m>
                <a:endParaRPr lang="zh-CN" altLang="zh-CN" sz="3000" b="1" dirty="0">
                  <a:ea typeface="黑体" panose="02010609060101010101" pitchFamily="49" charset="-122"/>
                </a:endParaRPr>
              </a:p>
              <a:p>
                <a:pPr>
                  <a:lnSpc>
                    <a:spcPct val="150000"/>
                  </a:lnSpc>
                  <a:buClr>
                    <a:srgbClr val="2665AB"/>
                  </a:buClr>
                  <a:buSzPct val="100000"/>
                </a:pPr>
                <a14:m>
                  <m:oMathPara xmlns:m="http://schemas.openxmlformats.org/officeDocument/2006/math">
                    <m:oMathParaPr>
                      <m:jc m:val="centerGroup"/>
                    </m:oMathParaPr>
                    <m:oMath xmlns:m="http://schemas.openxmlformats.org/officeDocument/2006/math">
                      <m:r>
                        <a:rPr lang="en-US" altLang="zh-CN" sz="3000" b="1">
                          <a:latin typeface="Cambria Math" panose="02040503050406030204" pitchFamily="18" charset="0"/>
                        </a:rPr>
                        <m:t> </m:t>
                      </m:r>
                    </m:oMath>
                  </m:oMathPara>
                </a14:m>
                <a:endParaRPr lang="en-US" altLang="zh-CN" sz="3000" b="1" dirty="0">
                  <a:ea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651948" y="2294818"/>
                <a:ext cx="5498727" cy="3832139"/>
              </a:xfrm>
              <a:prstGeom prst="rect">
                <a:avLst/>
              </a:prstGeom>
              <a:blipFill rotWithShape="1">
                <a:blip r:embed="rId1"/>
                <a:stretch>
                  <a:fillRect l="-8" t="-15" r="1" b="12"/>
                </a:stretch>
              </a:blipFill>
            </p:spPr>
            <p:txBody>
              <a:bodyPr/>
              <a:lstStyle/>
              <a:p>
                <a:r>
                  <a:rPr lang="zh-CN" altLang="en-US">
                    <a:noFill/>
                  </a:rPr>
                  <a:t> </a:t>
                </a:r>
              </a:p>
            </p:txBody>
          </p:sp>
        </mc:Fallback>
      </mc:AlternateContent>
      <p:sp>
        <p:nvSpPr>
          <p:cNvPr id="8" name="右箭头 3"/>
          <p:cNvSpPr/>
          <p:nvPr/>
        </p:nvSpPr>
        <p:spPr>
          <a:xfrm>
            <a:off x="7198517" y="3953712"/>
            <a:ext cx="1974057" cy="51827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9" name="矩形 8"/>
          <p:cNvSpPr/>
          <p:nvPr/>
        </p:nvSpPr>
        <p:spPr>
          <a:xfrm>
            <a:off x="6940660" y="2975505"/>
            <a:ext cx="2489770" cy="1015663"/>
          </a:xfrm>
          <a:prstGeom prst="rect">
            <a:avLst/>
          </a:prstGeom>
        </p:spPr>
        <p:txBody>
          <a:bodyPr wrap="square">
            <a:spAutoFit/>
          </a:bodyPr>
          <a:lstStyle/>
          <a:p>
            <a:pPr algn="ctr"/>
            <a:r>
              <a:rPr lang="zh-CN" altLang="en-US" sz="3000" b="1" dirty="0">
                <a:ea typeface="黑体" panose="02010609060101010101" pitchFamily="49" charset="-122"/>
              </a:rPr>
              <a:t>拉格朗日</a:t>
            </a:r>
            <a:endParaRPr lang="en-US" altLang="zh-CN" sz="3000" b="1" dirty="0">
              <a:ea typeface="黑体" panose="02010609060101010101" pitchFamily="49" charset="-122"/>
            </a:endParaRPr>
          </a:p>
          <a:p>
            <a:pPr algn="ctr"/>
            <a:r>
              <a:rPr lang="zh-CN" altLang="en-US" sz="3000" b="1" dirty="0">
                <a:ea typeface="黑体" panose="02010609060101010101" pitchFamily="49" charset="-122"/>
              </a:rPr>
              <a:t>函数</a:t>
            </a:r>
            <a:endParaRPr lang="zh-CN" altLang="en-US" sz="3000" b="1" dirty="0">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算法描述</a:t>
            </a:r>
            <a:endParaRPr lang="zh-CN" altLang="en-US" dirty="0">
              <a:solidFill>
                <a:srgbClr val="C00000"/>
              </a:solidFill>
            </a:endParaRPr>
          </a:p>
        </p:txBody>
      </p:sp>
      <p:sp>
        <p:nvSpPr>
          <p:cNvPr id="3" name="内容占位符 2"/>
          <p:cNvSpPr>
            <a:spLocks noGrp="1"/>
          </p:cNvSpPr>
          <p:nvPr>
            <p:ph idx="1"/>
          </p:nvPr>
        </p:nvSpPr>
        <p:spPr/>
        <p:txBody>
          <a:bodyPr/>
          <a:lstStyle/>
          <a:p>
            <a:endParaRPr lang="zh-CN" altLang="en-US" dirty="0"/>
          </a:p>
          <a:p>
            <a:pPr marL="457200" lvl="1" indent="0">
              <a:buNone/>
            </a:pP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754425" y="789709"/>
                <a:ext cx="10635338" cy="555479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3000" b="1">
                          <a:latin typeface="Cambria Math" panose="02040503050406030204" pitchFamily="18" charset="0"/>
                          <a:ea typeface="黑体" panose="02010609060101010101" pitchFamily="49" charset="-122"/>
                        </a:rPr>
                        <m:t>𝐿</m:t>
                      </m:r>
                      <m:d>
                        <m:dPr>
                          <m:ctrlPr>
                            <a:rPr lang="en-US" altLang="zh-CN" sz="3000" b="1" i="1">
                              <a:latin typeface="Cambria Math" panose="02040503050406030204" pitchFamily="18" charset="0"/>
                              <a:ea typeface="黑体" panose="02010609060101010101" pitchFamily="49" charset="-122"/>
                            </a:rPr>
                          </m:ctrlPr>
                        </m:dPr>
                        <m:e>
                          <m:r>
                            <a:rPr lang="en-US" altLang="zh-CN" sz="3000" b="1">
                              <a:latin typeface="Cambria Math" panose="02040503050406030204" pitchFamily="18" charset="0"/>
                              <a:ea typeface="黑体" panose="02010609060101010101" pitchFamily="49" charset="-122"/>
                            </a:rPr>
                            <m:t>𝐖</m:t>
                          </m:r>
                          <m:r>
                            <a:rPr lang="en-US" altLang="zh-CN" sz="3000" b="1">
                              <a:latin typeface="Cambria Math" panose="02040503050406030204" pitchFamily="18" charset="0"/>
                              <a:ea typeface="黑体" panose="02010609060101010101" pitchFamily="49" charset="-122"/>
                            </a:rPr>
                            <m:t>,</m:t>
                          </m:r>
                          <m:r>
                            <a:rPr lang="zh-CN" altLang="en-US" sz="3000" b="1">
                              <a:latin typeface="Cambria Math" panose="02040503050406030204" pitchFamily="18" charset="0"/>
                              <a:ea typeface="黑体" panose="02010609060101010101" pitchFamily="49" charset="-122"/>
                            </a:rPr>
                            <m:t>𝛌</m:t>
                          </m:r>
                        </m:e>
                      </m:d>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𝑡𝑟𝑎𝑐𝑒</m:t>
                      </m:r>
                      <m:d>
                        <m:dPr>
                          <m:ctrlPr>
                            <a:rPr lang="en-US" altLang="zh-CN" sz="3000" b="1" i="1">
                              <a:latin typeface="Cambria Math" panose="02040503050406030204" pitchFamily="18" charset="0"/>
                              <a:ea typeface="黑体" panose="02010609060101010101" pitchFamily="49" charset="-122"/>
                            </a:rPr>
                          </m:ctrlPr>
                        </m:dPr>
                        <m:e>
                          <m:sSup>
                            <m:sSupPr>
                              <m:ctrlPr>
                                <a:rPr lang="en-US" altLang="zh-CN" sz="3000" b="1" i="1">
                                  <a:latin typeface="Cambria Math" panose="02040503050406030204" pitchFamily="18" charset="0"/>
                                  <a:ea typeface="黑体" panose="02010609060101010101" pitchFamily="49" charset="-122"/>
                                </a:rPr>
                              </m:ctrlPr>
                            </m:sSupPr>
                            <m:e>
                              <m:r>
                                <a:rPr lang="en-US" altLang="zh-CN" sz="3000" b="1">
                                  <a:latin typeface="Cambria Math" panose="02040503050406030204" pitchFamily="18" charset="0"/>
                                  <a:ea typeface="黑体" panose="02010609060101010101" pitchFamily="49" charset="-122"/>
                                </a:rPr>
                                <m:t>𝐖</m:t>
                              </m:r>
                            </m:e>
                            <m:sup>
                              <m:r>
                                <a:rPr lang="en-US" altLang="zh-CN" sz="3000" b="1">
                                  <a:latin typeface="Cambria Math" panose="02040503050406030204" pitchFamily="18" charset="0"/>
                                  <a:ea typeface="黑体" panose="02010609060101010101" pitchFamily="49" charset="-122"/>
                                </a:rPr>
                                <m:t>𝑻</m:t>
                              </m:r>
                            </m:sup>
                          </m:sSup>
                          <m:r>
                            <a:rPr lang="zh-CN" altLang="en-US" sz="3000" b="1">
                              <a:latin typeface="Cambria Math" panose="02040503050406030204" pitchFamily="18" charset="0"/>
                              <a:ea typeface="黑体" panose="02010609060101010101" pitchFamily="49" charset="-122"/>
                            </a:rPr>
                            <m:t>𝚺</m:t>
                          </m:r>
                          <m:r>
                            <a:rPr lang="en-US" altLang="zh-CN" sz="3000" b="1">
                              <a:latin typeface="Cambria Math" panose="02040503050406030204" pitchFamily="18" charset="0"/>
                              <a:ea typeface="黑体" panose="02010609060101010101" pitchFamily="49" charset="-122"/>
                            </a:rPr>
                            <m:t>𝐖</m:t>
                          </m:r>
                        </m:e>
                      </m:d>
                      <m:r>
                        <a:rPr lang="en-US" altLang="zh-CN" sz="3000" b="1">
                          <a:latin typeface="Cambria Math" panose="02040503050406030204" pitchFamily="18" charset="0"/>
                          <a:ea typeface="黑体" panose="02010609060101010101" pitchFamily="49" charset="-122"/>
                        </a:rPr>
                        <m:t>−</m:t>
                      </m:r>
                      <m:nary>
                        <m:naryPr>
                          <m:chr m:val="∑"/>
                          <m:ctrlPr>
                            <a:rPr lang="en-US" altLang="zh-CN" sz="3000" b="1" i="1">
                              <a:latin typeface="Cambria Math" panose="02040503050406030204" pitchFamily="18" charset="0"/>
                              <a:ea typeface="黑体" panose="02010609060101010101" pitchFamily="49" charset="-122"/>
                            </a:rPr>
                          </m:ctrlPr>
                        </m:naryPr>
                        <m:sub>
                          <m:r>
                            <m:rPr>
                              <m:brk m:alnAt="23"/>
                            </m:rPr>
                            <a:rPr lang="en-US" altLang="zh-CN" sz="3000" b="1">
                              <a:latin typeface="Cambria Math" panose="02040503050406030204" pitchFamily="18" charset="0"/>
                              <a:ea typeface="黑体" panose="02010609060101010101" pitchFamily="49" charset="-122"/>
                            </a:rPr>
                            <m:t>𝑖</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1</m:t>
                          </m:r>
                        </m:sub>
                        <m:sup>
                          <m:r>
                            <a:rPr lang="en-US" altLang="zh-CN" sz="3000" b="1">
                              <a:latin typeface="Cambria Math" panose="02040503050406030204" pitchFamily="18" charset="0"/>
                              <a:ea typeface="黑体" panose="02010609060101010101" pitchFamily="49" charset="-122"/>
                            </a:rPr>
                            <m:t>𝑙</m:t>
                          </m:r>
                        </m:sup>
                        <m:e>
                          <m:sSub>
                            <m:sSubPr>
                              <m:ctrlPr>
                                <a:rPr lang="en-US" altLang="zh-CN" sz="3000" b="1" i="1">
                                  <a:latin typeface="Cambria Math" panose="02040503050406030204" pitchFamily="18" charset="0"/>
                                  <a:ea typeface="黑体" panose="02010609060101010101" pitchFamily="49" charset="-122"/>
                                </a:rPr>
                              </m:ctrlPr>
                            </m:sSubPr>
                            <m:e>
                              <m:r>
                                <a:rPr lang="zh-CN" altLang="en-US" sz="3000" b="1">
                                  <a:latin typeface="Cambria Math" panose="02040503050406030204" pitchFamily="18" charset="0"/>
                                  <a:ea typeface="黑体" panose="02010609060101010101" pitchFamily="49" charset="-122"/>
                                </a:rPr>
                                <m:t>𝜆</m:t>
                              </m:r>
                            </m:e>
                            <m:sub>
                              <m:r>
                                <a:rPr lang="en-US" altLang="zh-CN" sz="3000" b="1">
                                  <a:latin typeface="Cambria Math" panose="02040503050406030204" pitchFamily="18" charset="0"/>
                                  <a:ea typeface="黑体" panose="02010609060101010101" pitchFamily="49" charset="-122"/>
                                </a:rPr>
                                <m:t>𝑖</m:t>
                              </m:r>
                            </m:sub>
                          </m:sSub>
                          <m:d>
                            <m:dPr>
                              <m:ctrlPr>
                                <a:rPr lang="en-US" altLang="zh-CN" sz="3000" b="1" i="1">
                                  <a:latin typeface="Cambria Math" panose="02040503050406030204" pitchFamily="18" charset="0"/>
                                  <a:ea typeface="黑体" panose="02010609060101010101" pitchFamily="49" charset="-122"/>
                                </a:rPr>
                              </m:ctrlPr>
                            </m:dPr>
                            <m:e>
                              <m:sSubSup>
                                <m:sSubSupPr>
                                  <m:ctrlPr>
                                    <a:rPr lang="zh-CN" altLang="zh-CN" sz="3000" b="1" i="1">
                                      <a:latin typeface="Cambria Math" panose="02040503050406030204" pitchFamily="18" charset="0"/>
                                      <a:ea typeface="黑体" panose="02010609060101010101" pitchFamily="49" charset="-122"/>
                                    </a:rPr>
                                  </m:ctrlPr>
                                </m:sSubSupPr>
                                <m:e>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up>
                                  <m:r>
                                    <a:rPr lang="en-US" altLang="zh-CN" sz="3000" b="1">
                                      <a:latin typeface="Cambria Math" panose="02040503050406030204" pitchFamily="18" charset="0"/>
                                      <a:ea typeface="黑体" panose="02010609060101010101" pitchFamily="49" charset="-122"/>
                                    </a:rPr>
                                    <m:t>𝑇</m:t>
                                  </m:r>
                                </m:sup>
                              </m:sSubSup>
                              <m:sSub>
                                <m:sSubPr>
                                  <m:ctrlPr>
                                    <a:rPr lang="en-US" altLang="zh-CN" sz="3000" b="1" i="1">
                                      <a:latin typeface="Cambria Math" panose="02040503050406030204" pitchFamily="18" charset="0"/>
                                      <a:ea typeface="黑体" panose="02010609060101010101" pitchFamily="49" charset="-122"/>
                                    </a:rPr>
                                  </m:ctrlPr>
                                </m:sSubPr>
                                <m:e>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Sub>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1</m:t>
                              </m:r>
                            </m:e>
                          </m:d>
                        </m:e>
                      </m:nary>
                    </m:oMath>
                  </m:oMathPara>
                </a14:m>
                <a:endParaRPr lang="en-US" altLang="zh-CN" sz="3000" b="1" dirty="0">
                  <a:ea typeface="黑体" panose="02010609060101010101" pitchFamily="49" charset="-122"/>
                </a:endParaRPr>
              </a:p>
              <a:p>
                <a:pPr algn="ctr"/>
                <a:endParaRPr lang="en-US" altLang="zh-CN" sz="3000" b="1" dirty="0">
                  <a:ea typeface="黑体" panose="02010609060101010101" pitchFamily="49" charset="-122"/>
                </a:endParaRPr>
              </a:p>
              <a:p>
                <a:pPr algn="ctr"/>
                <a:r>
                  <a:rPr lang="zh-CN" altLang="en-US" sz="3000" b="1" dirty="0">
                    <a:ea typeface="黑体" panose="02010609060101010101" pitchFamily="49" charset="-122"/>
                  </a:rPr>
                  <a:t>其中</a:t>
                </a:r>
                <a14:m>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r>
                          <a:rPr lang="zh-CN" altLang="en-US" sz="3000" b="1">
                            <a:latin typeface="Cambria Math" panose="02040503050406030204" pitchFamily="18" charset="0"/>
                            <a:ea typeface="黑体" panose="02010609060101010101" pitchFamily="49" charset="-122"/>
                          </a:rPr>
                          <m:t>𝜆</m:t>
                        </m:r>
                      </m:e>
                      <m:sub>
                        <m:r>
                          <a:rPr lang="en-US" altLang="zh-CN" sz="3000" b="1">
                            <a:latin typeface="Cambria Math" panose="02040503050406030204" pitchFamily="18" charset="0"/>
                            <a:ea typeface="黑体" panose="02010609060101010101" pitchFamily="49" charset="-122"/>
                          </a:rPr>
                          <m:t>𝑖</m:t>
                        </m:r>
                      </m:sub>
                    </m:sSub>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1</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𝑖</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𝑙</m:t>
                    </m:r>
                    <m:r>
                      <a:rPr lang="en-US" altLang="zh-CN" sz="3000" b="1">
                        <a:latin typeface="Cambria Math" panose="02040503050406030204" pitchFamily="18" charset="0"/>
                        <a:ea typeface="黑体" panose="02010609060101010101" pitchFamily="49" charset="-122"/>
                      </a:rPr>
                      <m:t>)</m:t>
                    </m:r>
                  </m:oMath>
                </a14:m>
                <a:r>
                  <a:rPr lang="zh-CN" altLang="en-US" sz="3000" b="1" dirty="0">
                    <a:ea typeface="黑体" panose="02010609060101010101" pitchFamily="49" charset="-122"/>
                  </a:rPr>
                  <a:t>为拉格朗日乘子，</a:t>
                </a:r>
                <a14:m>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Sub>
                  </m:oMath>
                </a14:m>
                <a:r>
                  <a:rPr lang="zh-CN" altLang="en-US" sz="3000" b="1" dirty="0">
                    <a:ea typeface="黑体" panose="02010609060101010101" pitchFamily="49" charset="-122"/>
                  </a:rPr>
                  <a:t>为矩阵</a:t>
                </a:r>
                <a14:m>
                  <m:oMath xmlns:m="http://schemas.openxmlformats.org/officeDocument/2006/math">
                    <m:r>
                      <a:rPr lang="en-US" altLang="zh-CN" sz="3000" b="1">
                        <a:latin typeface="Cambria Math" panose="02040503050406030204" pitchFamily="18" charset="0"/>
                        <a:ea typeface="黑体" panose="02010609060101010101" pitchFamily="49" charset="-122"/>
                      </a:rPr>
                      <m:t>𝐖</m:t>
                    </m:r>
                  </m:oMath>
                </a14:m>
                <a:r>
                  <a:rPr lang="zh-CN" altLang="en-US" sz="3000" b="1" dirty="0">
                    <a:ea typeface="黑体" panose="02010609060101010101" pitchFamily="49" charset="-122"/>
                  </a:rPr>
                  <a:t>第</a:t>
                </a:r>
                <a14:m>
                  <m:oMath xmlns:m="http://schemas.openxmlformats.org/officeDocument/2006/math">
                    <m:r>
                      <a:rPr lang="en-US" altLang="zh-CN" sz="3000" b="1">
                        <a:latin typeface="Cambria Math" panose="02040503050406030204" pitchFamily="18" charset="0"/>
                        <a:ea typeface="黑体" panose="02010609060101010101" pitchFamily="49" charset="-122"/>
                      </a:rPr>
                      <m:t>𝑖</m:t>
                    </m:r>
                  </m:oMath>
                </a14:m>
                <a:r>
                  <a:rPr lang="zh-CN" altLang="en-US" sz="3000" b="1" dirty="0">
                    <a:ea typeface="黑体" panose="02010609060101010101" pitchFamily="49" charset="-122"/>
                  </a:rPr>
                  <a:t>列。</a:t>
                </a:r>
                <a:endParaRPr lang="en-US" altLang="zh-CN" sz="3000" b="1" dirty="0">
                  <a:ea typeface="黑体" panose="02010609060101010101" pitchFamily="49" charset="-122"/>
                </a:endParaRPr>
              </a:p>
              <a:p>
                <a:pPr algn="ctr"/>
                <a:endParaRPr lang="en-US" altLang="zh-CN" sz="3000" b="1" dirty="0">
                  <a:ea typeface="黑体" panose="02010609060101010101" pitchFamily="49" charset="-122"/>
                </a:endParaRPr>
              </a:p>
              <a:p>
                <a:pPr algn="ctr"/>
                <a:r>
                  <a:rPr lang="zh-CN" altLang="en-US" sz="3000" b="1" dirty="0">
                    <a:ea typeface="黑体" panose="02010609060101010101" pitchFamily="49" charset="-122"/>
                  </a:rPr>
                  <a:t>对上述拉格朗日函数中变量</a:t>
                </a:r>
                <a14:m>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Sub>
                  </m:oMath>
                </a14:m>
                <a:r>
                  <a:rPr lang="zh-CN" altLang="en-US" sz="3000" b="1" dirty="0">
                    <a:ea typeface="黑体" panose="02010609060101010101" pitchFamily="49" charset="-122"/>
                  </a:rPr>
                  <a:t>求偏导并令导数为零，得到</a:t>
                </a:r>
                <a:endParaRPr lang="en-US" altLang="zh-CN" sz="3000" b="1" dirty="0">
                  <a:ea typeface="黑体" panose="02010609060101010101" pitchFamily="49" charset="-122"/>
                </a:endParaRPr>
              </a:p>
              <a:p>
                <a:pPr algn="ctr"/>
                <a:endParaRPr lang="en-US" altLang="zh-CN" sz="3000" b="1" dirty="0">
                  <a:ea typeface="黑体" panose="02010609060101010101" pitchFamily="49" charset="-122"/>
                </a:endParaRPr>
              </a:p>
              <a:p>
                <a:pPr algn="ctr"/>
                <a14:m>
                  <m:oMath xmlns:m="http://schemas.openxmlformats.org/officeDocument/2006/math">
                    <m:r>
                      <a:rPr lang="zh-CN" altLang="en-US" sz="3000" b="1">
                        <a:latin typeface="Cambria Math" panose="02040503050406030204" pitchFamily="18" charset="0"/>
                        <a:ea typeface="黑体" panose="02010609060101010101" pitchFamily="49" charset="-122"/>
                      </a:rPr>
                      <m:t>𝚺</m:t>
                    </m:r>
                    <m:sSub>
                      <m:sSubPr>
                        <m:ctrlPr>
                          <a:rPr lang="en-US" altLang="zh-CN" sz="3000" b="1" i="1">
                            <a:latin typeface="Cambria Math" panose="02040503050406030204" pitchFamily="18" charset="0"/>
                            <a:ea typeface="黑体" panose="02010609060101010101" pitchFamily="49" charset="-122"/>
                          </a:rPr>
                        </m:ctrlPr>
                      </m:sSubPr>
                      <m:e>
                        <m:r>
                          <a:rPr lang="en-US" altLang="zh-CN" sz="3000" b="1">
                            <a:latin typeface="Cambria Math" panose="02040503050406030204" pitchFamily="18" charset="0"/>
                            <a:ea typeface="黑体" panose="02010609060101010101" pitchFamily="49" charset="-122"/>
                          </a:rPr>
                          <m:t> </m:t>
                        </m:r>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Sub>
                  </m:oMath>
                </a14:m>
                <a:r>
                  <a:rPr lang="en-US" altLang="zh-CN" sz="3000" b="1" dirty="0">
                    <a:ea typeface="黑体" panose="02010609060101010101" pitchFamily="49" charset="-122"/>
                  </a:rPr>
                  <a:t>=</a:t>
                </a:r>
                <a14:m>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r>
                          <a:rPr lang="zh-CN" altLang="en-US" sz="3000" b="1">
                            <a:latin typeface="Cambria Math" panose="02040503050406030204" pitchFamily="18" charset="0"/>
                            <a:ea typeface="黑体" panose="02010609060101010101" pitchFamily="49" charset="-122"/>
                          </a:rPr>
                          <m:t>𝜆</m:t>
                        </m:r>
                      </m:e>
                      <m:sub>
                        <m:r>
                          <a:rPr lang="en-US" altLang="zh-CN" sz="3000" b="1">
                            <a:latin typeface="Cambria Math" panose="02040503050406030204" pitchFamily="18" charset="0"/>
                            <a:ea typeface="黑体" panose="02010609060101010101" pitchFamily="49" charset="-122"/>
                          </a:rPr>
                          <m:t>𝑖</m:t>
                        </m:r>
                      </m:sub>
                    </m:sSub>
                  </m:oMath>
                </a14:m>
                <a:r>
                  <a:rPr lang="en-US" altLang="zh-CN" sz="3000" b="1" dirty="0">
                    <a:ea typeface="黑体" panose="02010609060101010101" pitchFamily="49" charset="-122"/>
                  </a:rPr>
                  <a:t> </a:t>
                </a:r>
                <a14:m>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Sub>
                  </m:oMath>
                </a14:m>
                <a:endParaRPr lang="en-US" altLang="zh-CN" sz="3000" b="1" dirty="0">
                  <a:ea typeface="黑体" panose="02010609060101010101" pitchFamily="49" charset="-122"/>
                </a:endParaRPr>
              </a:p>
              <a:p>
                <a:pPr algn="just"/>
                <a:endParaRPr lang="en-US" altLang="zh-CN" sz="3000" b="1" dirty="0">
                  <a:ea typeface="黑体" panose="02010609060101010101" pitchFamily="49" charset="-122"/>
                </a:endParaRPr>
              </a:p>
              <a:p>
                <a:pPr algn="just"/>
                <a:r>
                  <a:rPr lang="zh-CN" altLang="en-US" sz="3000" b="1" dirty="0">
                    <a:ea typeface="黑体" panose="02010609060101010101" pitchFamily="49" charset="-122"/>
                  </a:rPr>
                  <a:t>上式表明：每一个</a:t>
                </a:r>
                <a14:m>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Sub>
                  </m:oMath>
                </a14:m>
                <a:r>
                  <a:rPr lang="zh-CN" altLang="en-US" sz="3000" b="1" dirty="0">
                    <a:ea typeface="黑体" panose="02010609060101010101" pitchFamily="49" charset="-122"/>
                  </a:rPr>
                  <a:t>都是</a:t>
                </a:r>
                <a14:m>
                  <m:oMath xmlns:m="http://schemas.openxmlformats.org/officeDocument/2006/math">
                    <m:r>
                      <a:rPr lang="en-US" altLang="zh-CN" sz="3000" b="1">
                        <a:latin typeface="Cambria Math" panose="02040503050406030204" pitchFamily="18" charset="0"/>
                        <a:ea typeface="黑体" panose="02010609060101010101" pitchFamily="49" charset="-122"/>
                      </a:rPr>
                      <m:t>𝑛</m:t>
                    </m:r>
                  </m:oMath>
                </a14:m>
                <a:r>
                  <a:rPr lang="zh-CN" altLang="en-US" sz="3000" b="1" dirty="0">
                    <a:ea typeface="黑体" panose="02010609060101010101" pitchFamily="49" charset="-122"/>
                  </a:rPr>
                  <a:t>个</a:t>
                </a:r>
                <a14:m>
                  <m:oMath xmlns:m="http://schemas.openxmlformats.org/officeDocument/2006/math">
                    <m:r>
                      <a:rPr lang="en-US" altLang="zh-CN" sz="3000" b="1">
                        <a:latin typeface="Cambria Math" panose="02040503050406030204" pitchFamily="18" charset="0"/>
                        <a:ea typeface="黑体" panose="02010609060101010101" pitchFamily="49" charset="-122"/>
                      </a:rPr>
                      <m:t>𝑑</m:t>
                    </m:r>
                  </m:oMath>
                </a14:m>
                <a:r>
                  <a:rPr lang="zh-CN" altLang="en-US" sz="3000" b="1" dirty="0">
                    <a:ea typeface="黑体" panose="02010609060101010101" pitchFamily="49" charset="-122"/>
                  </a:rPr>
                  <a:t>维样本数据</a:t>
                </a:r>
                <a14:m>
                  <m:oMath xmlns:m="http://schemas.openxmlformats.org/officeDocument/2006/math">
                    <m:r>
                      <a:rPr lang="en-US" altLang="zh-CN" sz="3000" b="1">
                        <a:latin typeface="Cambria Math" panose="02040503050406030204" pitchFamily="18" charset="0"/>
                        <a:ea typeface="黑体" panose="02010609060101010101" pitchFamily="49" charset="-122"/>
                      </a:rPr>
                      <m:t>𝐗</m:t>
                    </m:r>
                  </m:oMath>
                </a14:m>
                <a:r>
                  <a:rPr lang="zh-CN" altLang="en-US" sz="3000" b="1" dirty="0">
                    <a:ea typeface="黑体" panose="02010609060101010101" pitchFamily="49" charset="-122"/>
                  </a:rPr>
                  <a:t>的协方差矩阵</a:t>
                </a:r>
                <a14:m>
                  <m:oMath xmlns:m="http://schemas.openxmlformats.org/officeDocument/2006/math">
                    <m:r>
                      <a:rPr lang="zh-CN" altLang="en-US" sz="3000" b="1">
                        <a:latin typeface="Cambria Math" panose="02040503050406030204" pitchFamily="18" charset="0"/>
                        <a:ea typeface="黑体" panose="02010609060101010101" pitchFamily="49" charset="-122"/>
                      </a:rPr>
                      <m:t>𝚺</m:t>
                    </m:r>
                  </m:oMath>
                </a14:m>
                <a:r>
                  <a:rPr lang="zh-CN" altLang="en-US" sz="3000" b="1" dirty="0">
                    <a:ea typeface="黑体" panose="02010609060101010101" pitchFamily="49" charset="-122"/>
                  </a:rPr>
                  <a:t>的一个特征向量，</a:t>
                </a:r>
                <a14:m>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r>
                          <a:rPr lang="zh-CN" altLang="en-US" sz="3000" b="1">
                            <a:latin typeface="Cambria Math" panose="02040503050406030204" pitchFamily="18" charset="0"/>
                            <a:ea typeface="黑体" panose="02010609060101010101" pitchFamily="49" charset="-122"/>
                          </a:rPr>
                          <m:t>𝜆</m:t>
                        </m:r>
                      </m:e>
                      <m:sub>
                        <m:r>
                          <a:rPr lang="en-US" altLang="zh-CN" sz="3000" b="1">
                            <a:latin typeface="Cambria Math" panose="02040503050406030204" pitchFamily="18" charset="0"/>
                            <a:ea typeface="黑体" panose="02010609060101010101" pitchFamily="49" charset="-122"/>
                          </a:rPr>
                          <m:t>𝑖</m:t>
                        </m:r>
                      </m:sub>
                    </m:sSub>
                  </m:oMath>
                </a14:m>
                <a:r>
                  <a:rPr lang="zh-CN" altLang="en-US" sz="3000" b="1" dirty="0">
                    <a:ea typeface="黑体" panose="02010609060101010101" pitchFamily="49" charset="-122"/>
                  </a:rPr>
                  <a:t>是这个特征向量所对应的特征值。</a:t>
                </a:r>
                <a:endParaRPr lang="en-US" altLang="zh-CN" sz="3000" b="1" dirty="0">
                  <a:ea typeface="黑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754425" y="789709"/>
                <a:ext cx="10635338" cy="5554790"/>
              </a:xfrm>
              <a:prstGeom prst="rect">
                <a:avLst/>
              </a:prstGeom>
              <a:blipFill rotWithShape="1">
                <a:blip r:embed="rId1"/>
                <a:stretch>
                  <a:fillRect t="-7" r="4" b="4"/>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在</a:t>
            </a:r>
            <a:r>
              <a:rPr lang="en-US" altLang="zh-CN" sz="1950" dirty="0" err="1">
                <a:solidFill>
                  <a:srgbClr val="000000"/>
                </a:solidFill>
                <a:latin typeface="微软雅黑" panose="020B0503020204020204" charset="-122"/>
                <a:ea typeface="微软雅黑" panose="020B0503020204020204" charset="-122"/>
                <a:sym typeface="微软雅黑" panose="020B0503020204020204" charset="-122"/>
              </a:rPr>
              <a:t>Adaboosting</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的迭代中，从第</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t</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轮到第</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t+1</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轮，某个被错误分类样本的惩罚增加了，可能因为该样本（）。</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被第</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t</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轮训练的弱分类器错误分类</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3"/>
            </p:custDataLst>
          </p:nvPr>
        </p:nvSpPr>
        <p:spPr>
          <a:xfrm>
            <a:off x="4810125" y="34718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被第</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t</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轮后的集成分类器（强分类器）错误分类</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4"/>
            </p:custDataLst>
          </p:nvPr>
        </p:nvSpPr>
        <p:spPr>
          <a:xfrm>
            <a:off x="4810125" y="4157663"/>
            <a:ext cx="3000375" cy="642938"/>
          </a:xfrm>
          <a:prstGeom prst="rect">
            <a:avLst/>
          </a:prstGeom>
          <a:noFill/>
        </p:spPr>
        <p:txBody>
          <a:bodyPr vert="horz" rtlCol="0" anchor="ctr" anchorCtr="0">
            <a:noAutofit/>
          </a:bodyPr>
          <a:lstStyle/>
          <a:p>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被到第</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t</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轮为止训练的大多数弱分类器错误分类</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5"/>
            </p:custDataLst>
          </p:nvPr>
        </p:nvSpPr>
        <p:spPr>
          <a:xfrm>
            <a:off x="4810125" y="48434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B</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C</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都正确</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椭圆 8"/>
          <p:cNvSpPr>
            <a:spLocks noChangeAspect="1"/>
          </p:cNvSpPr>
          <p:nvPr>
            <p:custDataLst>
              <p:tags r:id="rId6"/>
            </p:custDataLst>
          </p:nvPr>
        </p:nvSpPr>
        <p:spPr>
          <a:xfrm>
            <a:off x="4357497" y="2850356"/>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7"/>
            </p:custDataLst>
          </p:nvPr>
        </p:nvSpPr>
        <p:spPr>
          <a:xfrm>
            <a:off x="4357497" y="3536156"/>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8"/>
            </p:custDataLst>
          </p:nvPr>
        </p:nvSpPr>
        <p:spPr>
          <a:xfrm>
            <a:off x="4357497" y="4221956"/>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9"/>
            </p:custDataLst>
          </p:nvPr>
        </p:nvSpPr>
        <p:spPr>
          <a:xfrm>
            <a:off x="4357497" y="4907756"/>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9" name="文本框 18"/>
          <p:cNvSpPr txBox="1"/>
          <p:nvPr>
            <p:custDataLst>
              <p:tags r:id="rId10"/>
            </p:custDataLst>
          </p:nvPr>
        </p:nvSpPr>
        <p:spPr>
          <a:xfrm>
            <a:off x="4810125" y="5529263"/>
            <a:ext cx="3000375" cy="642938"/>
          </a:xfrm>
          <a:prstGeom prst="rect">
            <a:avLst/>
          </a:prstGeom>
          <a:noFill/>
        </p:spPr>
        <p:txBody>
          <a:bodyPr vert="horz" rtlCol="0" anchor="ctr" anchorCtr="0">
            <a:noAutofit/>
          </a:bodyPr>
          <a:lstStyle/>
          <a:p>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A</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B</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sz="1950" dirty="0">
                <a:solidFill>
                  <a:srgbClr val="000000"/>
                </a:solidFill>
                <a:latin typeface="微软雅黑" panose="020B0503020204020204" charset="-122"/>
                <a:ea typeface="微软雅黑" panose="020B0503020204020204" charset="-122"/>
                <a:sym typeface="微软雅黑" panose="020B0503020204020204" charset="-122"/>
              </a:rPr>
              <a:t>C</a:t>
            </a:r>
            <a:r>
              <a:rPr lang="zh-CN" altLang="en-US" sz="1950" dirty="0">
                <a:solidFill>
                  <a:srgbClr val="000000"/>
                </a:solidFill>
                <a:latin typeface="微软雅黑" panose="020B0503020204020204" charset="-122"/>
                <a:ea typeface="微软雅黑" panose="020B0503020204020204" charset="-122"/>
                <a:sym typeface="微软雅黑" panose="020B0503020204020204" charset="-122"/>
              </a:rPr>
              <a:t>都正确</a:t>
            </a:r>
            <a:endParaRPr lang="zh-CN" altLang="en-US" sz="19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0" name="椭圆 19"/>
          <p:cNvSpPr>
            <a:spLocks noChangeAspect="1"/>
          </p:cNvSpPr>
          <p:nvPr>
            <p:custDataLst>
              <p:tags r:id="rId11"/>
            </p:custDataLst>
          </p:nvPr>
        </p:nvSpPr>
        <p:spPr>
          <a:xfrm>
            <a:off x="4357497" y="5593556"/>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E</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1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13"/>
            </p:custDataLst>
          </p:nvPr>
        </p:nvGrpSpPr>
        <p:grpSpPr>
          <a:xfrm>
            <a:off x="0" y="0"/>
            <a:ext cx="4286250" cy="490220"/>
            <a:chOff x="-5270500" y="0"/>
            <a:chExt cx="5715000" cy="653627"/>
          </a:xfrm>
        </p:grpSpPr>
        <p:sp>
          <p:nvSpPr>
            <p:cNvPr id="13" name="TitleBackground"/>
            <p:cNvSpPr/>
            <p:nvPr>
              <p:custDataLst>
                <p:tags r:id="rId14"/>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5"/>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6"/>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7"/>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8" name="图片 17" descr="tmpAA5"/>
          <p:cNvPicPr>
            <a:picLocks noChangeAspect="1"/>
          </p:cNvPicPr>
          <p:nvPr>
            <p:custDataLst>
              <p:tags r:id="rId18"/>
            </p:custDataLst>
          </p:nvPr>
        </p:nvPicPr>
        <p:blipFill>
          <a:blip r:embed="rId19"/>
          <a:stretch>
            <a:fillRect/>
          </a:stretch>
        </p:blipFill>
        <p:spPr>
          <a:xfrm>
            <a:off x="10642600" y="63500"/>
            <a:ext cx="1422400" cy="508000"/>
          </a:xfrm>
          <a:prstGeom prst="rect">
            <a:avLst/>
          </a:prstGeom>
        </p:spPr>
      </p:pic>
    </p:spTree>
    <p:custDataLst>
      <p:tags r:id="rId20"/>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算法描述</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endParaRPr lang="en-US" altLang="zh-CN" dirty="0"/>
              </a:p>
              <a:p>
                <a:endParaRPr lang="en-US" altLang="zh-CN" dirty="0"/>
              </a:p>
              <a:p>
                <a:r>
                  <a:rPr lang="zh-CN" altLang="en-US" dirty="0"/>
                  <a:t>可见，在主成份分析中，最优化的方差等于原始样本数据𝐗的协方差矩阵𝚺的特征根之和。</a:t>
                </a:r>
                <a:endParaRPr lang="zh-CN" altLang="en-US" dirty="0"/>
              </a:p>
              <a:p>
                <a:r>
                  <a:rPr lang="zh-CN" altLang="en-US" dirty="0"/>
                  <a:t>要使方差最大，我们可以求得协方差矩阵𝚺的特征向量和特征根，然后取前𝑙个最大特征根所对应的特征向量组成映射矩阵𝐖即可。</a:t>
                </a:r>
                <a:endParaRPr lang="zh-CN" altLang="en-US" dirty="0"/>
              </a:p>
              <a:p>
                <a:r>
                  <a:rPr lang="zh-CN" altLang="en-US" dirty="0"/>
                  <a:t>注意，每个特征向量</a:t>
                </a:r>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𝐰</m:t>
                        </m:r>
                      </m:e>
                      <m:sub>
                        <m:r>
                          <a:rPr lang="zh-CN" altLang="en-US" i="1" dirty="0">
                            <a:latin typeface="Cambria Math" panose="02040503050406030204" pitchFamily="18" charset="0"/>
                          </a:rPr>
                          <m:t>𝑖</m:t>
                        </m:r>
                      </m:sub>
                    </m:sSub>
                  </m:oMath>
                </a14:m>
                <a:r>
                  <a:rPr lang="zh-CN" altLang="en-US" dirty="0"/>
                  <a:t>与原始数据</a:t>
                </a:r>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𝒙</m:t>
                        </m:r>
                      </m:e>
                      <m:sub>
                        <m:r>
                          <a:rPr lang="zh-CN" altLang="en-US" i="1" dirty="0">
                            <a:latin typeface="Cambria Math" panose="02040503050406030204" pitchFamily="18" charset="0"/>
                          </a:rPr>
                          <m:t>𝑖</m:t>
                        </m:r>
                      </m:sub>
                    </m:sSub>
                  </m:oMath>
                </a14:m>
                <a:r>
                  <a:rPr lang="zh-CN" altLang="en-US" dirty="0"/>
                  <a:t>的维数是一样的，均为𝑑。</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590"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1383724" y="1194413"/>
                <a:ext cx="9200724" cy="622414"/>
              </a:xfrm>
              <a:prstGeom prst="rect">
                <a:avLst/>
              </a:prstGeom>
            </p:spPr>
            <p:txBody>
              <a:bodyPr wrap="none">
                <a:spAutoFit/>
              </a:bodyPr>
              <a:lstStyle/>
              <a:p>
                <a:pPr algn="ctr"/>
                <a14:m>
                  <m:oMath xmlns:m="http://schemas.openxmlformats.org/officeDocument/2006/math">
                    <m:r>
                      <a:rPr lang="zh-CN" altLang="en-US" sz="3000" b="1">
                        <a:latin typeface="Cambria Math" panose="02040503050406030204" pitchFamily="18" charset="0"/>
                        <a:ea typeface="黑体" panose="02010609060101010101" pitchFamily="49" charset="-122"/>
                      </a:rPr>
                      <m:t>𝚺</m:t>
                    </m:r>
                    <m:sSub>
                      <m:sSubPr>
                        <m:ctrlPr>
                          <a:rPr lang="en-US" altLang="zh-CN" sz="3000" b="1" i="1">
                            <a:latin typeface="Cambria Math" panose="02040503050406030204" pitchFamily="18" charset="0"/>
                            <a:ea typeface="黑体" panose="02010609060101010101" pitchFamily="49" charset="-122"/>
                          </a:rPr>
                        </m:ctrlPr>
                      </m:sSubPr>
                      <m:e>
                        <m:r>
                          <a:rPr lang="en-US" altLang="zh-CN" sz="3000" b="1">
                            <a:latin typeface="Cambria Math" panose="02040503050406030204" pitchFamily="18" charset="0"/>
                            <a:ea typeface="黑体" panose="02010609060101010101" pitchFamily="49" charset="-122"/>
                          </a:rPr>
                          <m:t> </m:t>
                        </m:r>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Sub>
                  </m:oMath>
                </a14:m>
                <a:r>
                  <a:rPr lang="en-US" altLang="zh-CN" sz="3000" b="1" dirty="0">
                    <a:ea typeface="黑体" panose="02010609060101010101" pitchFamily="49" charset="-122"/>
                  </a:rPr>
                  <a:t>=</a:t>
                </a:r>
                <a14:m>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r>
                          <a:rPr lang="zh-CN" altLang="en-US" sz="3000" b="1">
                            <a:latin typeface="Cambria Math" panose="02040503050406030204" pitchFamily="18" charset="0"/>
                            <a:ea typeface="黑体" panose="02010609060101010101" pitchFamily="49" charset="-122"/>
                          </a:rPr>
                          <m:t>𝜆</m:t>
                        </m:r>
                      </m:e>
                      <m:sub>
                        <m:r>
                          <a:rPr lang="en-US" altLang="zh-CN" sz="3000" b="1">
                            <a:latin typeface="Cambria Math" panose="02040503050406030204" pitchFamily="18" charset="0"/>
                            <a:ea typeface="黑体" panose="02010609060101010101" pitchFamily="49" charset="-122"/>
                          </a:rPr>
                          <m:t>𝑖</m:t>
                        </m:r>
                      </m:sub>
                    </m:sSub>
                  </m:oMath>
                </a14:m>
                <a:r>
                  <a:rPr lang="en-US" altLang="zh-CN" sz="3000" b="1" dirty="0">
                    <a:ea typeface="黑体" panose="02010609060101010101" pitchFamily="49" charset="-122"/>
                  </a:rPr>
                  <a:t> </a:t>
                </a:r>
                <a14:m>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Sub>
                  </m:oMath>
                </a14:m>
                <a:r>
                  <a:rPr lang="zh-CN" altLang="en-US" sz="3000" b="1" dirty="0">
                    <a:ea typeface="黑体" panose="02010609060101010101" pitchFamily="49" charset="-122"/>
                  </a:rPr>
                  <a:t>，且</a:t>
                </a:r>
                <a14:m>
                  <m:oMath xmlns:m="http://schemas.openxmlformats.org/officeDocument/2006/math">
                    <m:r>
                      <a:rPr lang="en-US" altLang="zh-CN" sz="3000" b="1">
                        <a:latin typeface="Cambria Math" panose="02040503050406030204" pitchFamily="18" charset="0"/>
                        <a:ea typeface="黑体" panose="02010609060101010101" pitchFamily="49" charset="-122"/>
                      </a:rPr>
                      <m:t>𝑡𝑟𝑎𝑐𝑒</m:t>
                    </m:r>
                    <m:d>
                      <m:dPr>
                        <m:ctrlPr>
                          <a:rPr lang="en-US" altLang="zh-CN" sz="3000" b="1" i="1">
                            <a:latin typeface="Cambria Math" panose="02040503050406030204" pitchFamily="18" charset="0"/>
                            <a:ea typeface="黑体" panose="02010609060101010101" pitchFamily="49" charset="-122"/>
                          </a:rPr>
                        </m:ctrlPr>
                      </m:dPr>
                      <m:e>
                        <m:sSup>
                          <m:sSupPr>
                            <m:ctrlPr>
                              <a:rPr lang="en-US" altLang="zh-CN" sz="3000" b="1" i="1">
                                <a:latin typeface="Cambria Math" panose="02040503050406030204" pitchFamily="18" charset="0"/>
                                <a:ea typeface="黑体" panose="02010609060101010101" pitchFamily="49" charset="-122"/>
                              </a:rPr>
                            </m:ctrlPr>
                          </m:sSupPr>
                          <m:e>
                            <m:r>
                              <a:rPr lang="en-US" altLang="zh-CN" sz="3000" b="1">
                                <a:latin typeface="Cambria Math" panose="02040503050406030204" pitchFamily="18" charset="0"/>
                                <a:ea typeface="黑体" panose="02010609060101010101" pitchFamily="49" charset="-122"/>
                              </a:rPr>
                              <m:t>𝐖</m:t>
                            </m:r>
                          </m:e>
                          <m:sup>
                            <m:r>
                              <a:rPr lang="en-US" altLang="zh-CN" sz="3000" b="1">
                                <a:latin typeface="Cambria Math" panose="02040503050406030204" pitchFamily="18" charset="0"/>
                                <a:ea typeface="黑体" panose="02010609060101010101" pitchFamily="49" charset="-122"/>
                              </a:rPr>
                              <m:t>𝑻</m:t>
                            </m:r>
                          </m:sup>
                        </m:sSup>
                        <m:r>
                          <a:rPr lang="zh-CN" altLang="en-US" sz="3000" b="1">
                            <a:latin typeface="Cambria Math" panose="02040503050406030204" pitchFamily="18" charset="0"/>
                            <a:ea typeface="黑体" panose="02010609060101010101" pitchFamily="49" charset="-122"/>
                          </a:rPr>
                          <m:t>𝚺</m:t>
                        </m:r>
                        <m:r>
                          <a:rPr lang="en-US" altLang="zh-CN" sz="3000" b="1">
                            <a:latin typeface="Cambria Math" panose="02040503050406030204" pitchFamily="18" charset="0"/>
                            <a:ea typeface="黑体" panose="02010609060101010101" pitchFamily="49" charset="-122"/>
                          </a:rPr>
                          <m:t>𝐖</m:t>
                        </m:r>
                      </m:e>
                    </m:d>
                    <m:r>
                      <a:rPr lang="en-US" altLang="zh-CN" sz="3000" b="1">
                        <a:latin typeface="Cambria Math" panose="02040503050406030204" pitchFamily="18" charset="0"/>
                        <a:ea typeface="黑体" panose="02010609060101010101" pitchFamily="49" charset="-122"/>
                      </a:rPr>
                      <m:t>=</m:t>
                    </m:r>
                    <m:nary>
                      <m:naryPr>
                        <m:chr m:val="∑"/>
                        <m:ctrlPr>
                          <a:rPr lang="en-US" altLang="zh-CN" sz="3000" b="1" i="1">
                            <a:latin typeface="Cambria Math" panose="02040503050406030204" pitchFamily="18" charset="0"/>
                            <a:ea typeface="黑体" panose="02010609060101010101" pitchFamily="49" charset="-122"/>
                          </a:rPr>
                        </m:ctrlPr>
                      </m:naryPr>
                      <m:sub>
                        <m:r>
                          <m:rPr>
                            <m:brk m:alnAt="23"/>
                          </m:rPr>
                          <a:rPr lang="en-US" altLang="zh-CN" sz="3000" b="1">
                            <a:latin typeface="Cambria Math" panose="02040503050406030204" pitchFamily="18" charset="0"/>
                            <a:ea typeface="黑体" panose="02010609060101010101" pitchFamily="49" charset="-122"/>
                          </a:rPr>
                          <m:t>𝑖</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1</m:t>
                        </m:r>
                      </m:sub>
                      <m:sup>
                        <m:r>
                          <a:rPr lang="en-US" altLang="zh-CN" sz="3000" b="1">
                            <a:latin typeface="Cambria Math" panose="02040503050406030204" pitchFamily="18" charset="0"/>
                            <a:ea typeface="黑体" panose="02010609060101010101" pitchFamily="49" charset="-122"/>
                          </a:rPr>
                          <m:t>𝑙</m:t>
                        </m:r>
                      </m:sup>
                      <m:e>
                        <m:sSubSup>
                          <m:sSubSupPr>
                            <m:ctrlPr>
                              <a:rPr lang="zh-CN" altLang="zh-CN" sz="3000" b="1" i="1">
                                <a:latin typeface="Cambria Math" panose="02040503050406030204" pitchFamily="18" charset="0"/>
                                <a:ea typeface="黑体" panose="02010609060101010101" pitchFamily="49" charset="-122"/>
                              </a:rPr>
                            </m:ctrlPr>
                          </m:sSubSupPr>
                          <m:e>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up>
                            <m:r>
                              <a:rPr lang="en-US" altLang="zh-CN" sz="3000" b="1">
                                <a:latin typeface="Cambria Math" panose="02040503050406030204" pitchFamily="18" charset="0"/>
                                <a:ea typeface="黑体" panose="02010609060101010101" pitchFamily="49" charset="-122"/>
                              </a:rPr>
                              <m:t>𝑇</m:t>
                            </m:r>
                          </m:sup>
                        </m:sSubSup>
                        <m:r>
                          <a:rPr lang="el-GR" altLang="zh-CN" sz="3000" b="1">
                            <a:latin typeface="Cambria Math" panose="02040503050406030204" pitchFamily="18" charset="0"/>
                            <a:ea typeface="黑体" panose="02010609060101010101" pitchFamily="49" charset="-122"/>
                          </a:rPr>
                          <m:t>𝚺</m:t>
                        </m:r>
                        <m:sSub>
                          <m:sSubPr>
                            <m:ctrlPr>
                              <a:rPr lang="en-US" altLang="zh-CN" sz="3000" b="1" i="1">
                                <a:latin typeface="Cambria Math" panose="02040503050406030204" pitchFamily="18" charset="0"/>
                                <a:ea typeface="黑体" panose="02010609060101010101" pitchFamily="49" charset="-122"/>
                              </a:rPr>
                            </m:ctrlPr>
                          </m:sSubPr>
                          <m:e>
                            <m:r>
                              <a:rPr lang="en-US" altLang="zh-CN" sz="3000" b="1">
                                <a:latin typeface="Cambria Math" panose="02040503050406030204" pitchFamily="18" charset="0"/>
                                <a:ea typeface="黑体" panose="02010609060101010101" pitchFamily="49" charset="-122"/>
                              </a:rPr>
                              <m:t>𝐰</m:t>
                            </m:r>
                          </m:e>
                          <m:sub>
                            <m:r>
                              <a:rPr lang="en-US" altLang="zh-CN" sz="3000" b="1">
                                <a:latin typeface="Cambria Math" panose="02040503050406030204" pitchFamily="18" charset="0"/>
                                <a:ea typeface="黑体" panose="02010609060101010101" pitchFamily="49" charset="-122"/>
                              </a:rPr>
                              <m:t>𝑖</m:t>
                            </m:r>
                          </m:sub>
                        </m:sSub>
                      </m:e>
                    </m:nary>
                    <m:r>
                      <a:rPr lang="en-US" altLang="zh-CN" sz="3000" b="1">
                        <a:latin typeface="Cambria Math" panose="02040503050406030204" pitchFamily="18" charset="0"/>
                        <a:ea typeface="黑体" panose="02010609060101010101" pitchFamily="49" charset="-122"/>
                      </a:rPr>
                      <m:t>=</m:t>
                    </m:r>
                    <m:nary>
                      <m:naryPr>
                        <m:chr m:val="∑"/>
                        <m:ctrlPr>
                          <a:rPr lang="en-US" altLang="zh-CN" sz="3000" b="1" i="1">
                            <a:latin typeface="Cambria Math" panose="02040503050406030204" pitchFamily="18" charset="0"/>
                            <a:ea typeface="黑体" panose="02010609060101010101" pitchFamily="49" charset="-122"/>
                          </a:rPr>
                        </m:ctrlPr>
                      </m:naryPr>
                      <m:sub>
                        <m:r>
                          <m:rPr>
                            <m:brk m:alnAt="23"/>
                          </m:rPr>
                          <a:rPr lang="en-US" altLang="zh-CN" sz="3000" b="1">
                            <a:latin typeface="Cambria Math" panose="02040503050406030204" pitchFamily="18" charset="0"/>
                            <a:ea typeface="黑体" panose="02010609060101010101" pitchFamily="49" charset="-122"/>
                          </a:rPr>
                          <m:t>𝑖</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1</m:t>
                        </m:r>
                      </m:sub>
                      <m:sup>
                        <m:r>
                          <a:rPr lang="en-US" altLang="zh-CN" sz="3000" b="1">
                            <a:latin typeface="Cambria Math" panose="02040503050406030204" pitchFamily="18" charset="0"/>
                            <a:ea typeface="黑体" panose="02010609060101010101" pitchFamily="49" charset="-122"/>
                          </a:rPr>
                          <m:t>𝑙</m:t>
                        </m:r>
                      </m:sup>
                      <m:e>
                        <m:sSub>
                          <m:sSubPr>
                            <m:ctrlPr>
                              <a:rPr lang="en-US" altLang="zh-CN" sz="3000" b="1" i="1">
                                <a:latin typeface="Cambria Math" panose="02040503050406030204" pitchFamily="18" charset="0"/>
                                <a:ea typeface="黑体" panose="02010609060101010101" pitchFamily="49" charset="-122"/>
                              </a:rPr>
                            </m:ctrlPr>
                          </m:sSubPr>
                          <m:e>
                            <m:r>
                              <a:rPr lang="zh-CN" altLang="en-US" sz="3000" b="1">
                                <a:latin typeface="Cambria Math" panose="02040503050406030204" pitchFamily="18" charset="0"/>
                                <a:ea typeface="黑体" panose="02010609060101010101" pitchFamily="49" charset="-122"/>
                              </a:rPr>
                              <m:t>𝜆</m:t>
                            </m:r>
                          </m:e>
                          <m:sub>
                            <m:r>
                              <a:rPr lang="en-US" altLang="zh-CN" sz="3000" b="1">
                                <a:latin typeface="Cambria Math" panose="02040503050406030204" pitchFamily="18" charset="0"/>
                                <a:ea typeface="黑体" panose="02010609060101010101" pitchFamily="49" charset="-122"/>
                              </a:rPr>
                              <m:t>𝑖</m:t>
                            </m:r>
                          </m:sub>
                        </m:sSub>
                      </m:e>
                    </m:nary>
                  </m:oMath>
                </a14:m>
                <a:endParaRPr lang="en-US" altLang="zh-CN" sz="3000" b="1" dirty="0">
                  <a:ea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1383724" y="1194413"/>
                <a:ext cx="9200724" cy="622414"/>
              </a:xfrm>
              <a:prstGeom prst="rect">
                <a:avLst/>
              </a:prstGeom>
              <a:blipFill rotWithShape="1">
                <a:blip r:embed="rId2"/>
                <a:stretch>
                  <a:fillRect l="-1" t="-98" r="3" b="15"/>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 </a:t>
            </a:r>
            <a:r>
              <a:rPr lang="zh-CN" altLang="en-US" dirty="0">
                <a:solidFill>
                  <a:srgbClr val="C00000"/>
                </a:solidFill>
              </a:rPr>
              <a:t>算法描述</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335" y="789940"/>
                <a:ext cx="11798300" cy="5822315"/>
              </a:xfrm>
            </p:spPr>
            <p:txBody>
              <a:bodyPr>
                <a:normAutofit fontScale="82500"/>
              </a:bodyPr>
              <a:lstStyle/>
              <a:p>
                <a:r>
                  <a:rPr lang="zh-CN" altLang="en-US" dirty="0"/>
                  <a:t>输入： 𝑛个𝑑维样本数据所构成的矩阵𝐗，降维后的维数𝑙</a:t>
                </a:r>
                <a:endParaRPr lang="zh-CN" altLang="en-US" dirty="0"/>
              </a:p>
              <a:p>
                <a:pPr>
                  <a:lnSpc>
                    <a:spcPct val="150000"/>
                  </a:lnSpc>
                </a:pPr>
                <a:r>
                  <a:rPr lang="zh-CN" altLang="en-US" dirty="0"/>
                  <a:t>输出：映射矩阵</a:t>
                </a:r>
                <a14:m>
                  <m:oMath xmlns:m="http://schemas.openxmlformats.org/officeDocument/2006/math">
                    <m:r>
                      <a:rPr lang="en-US" altLang="zh-CN" b="1" smtClean="0">
                        <a:latin typeface="Cambria Math" panose="02040503050406030204"/>
                      </a:rPr>
                      <m:t>𝐖</m:t>
                    </m:r>
                    <m:r>
                      <a:rPr lang="en-US" altLang="zh-CN" b="1" i="1" smtClean="0">
                        <a:latin typeface="Cambria Math" panose="02040503050406030204"/>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a:rPr>
                          <m:t>𝒘</m:t>
                        </m:r>
                      </m:e>
                      <m:sub>
                        <m:r>
                          <a:rPr lang="en-US" altLang="zh-CN" b="1" i="1" smtClean="0">
                            <a:latin typeface="Cambria Math" panose="02040503050406030204"/>
                          </a:rPr>
                          <m:t>𝟏</m:t>
                        </m:r>
                      </m:sub>
                    </m:sSub>
                    <m:r>
                      <a:rPr lang="en-US" altLang="zh-CN" b="1" i="1" smtClean="0">
                        <a:latin typeface="Cambria Math" panose="02040503050406030204"/>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a:rPr>
                          <m:t>𝒘</m:t>
                        </m:r>
                      </m:e>
                      <m:sub>
                        <m:r>
                          <a:rPr lang="en-US" altLang="zh-CN" b="1" i="1" smtClean="0">
                            <a:latin typeface="Cambria Math" panose="02040503050406030204"/>
                          </a:rPr>
                          <m:t>𝟐</m:t>
                        </m:r>
                      </m:sub>
                    </m:sSub>
                    <m:r>
                      <a:rPr lang="en-US" altLang="zh-CN" b="1" i="1" smtClean="0">
                        <a:latin typeface="Cambria Math" panose="02040503050406030204"/>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a:rPr>
                          <m:t>𝒘</m:t>
                        </m:r>
                      </m:e>
                      <m:sub>
                        <m:r>
                          <a:rPr lang="en-US" altLang="zh-CN" b="1" i="1" smtClean="0">
                            <a:latin typeface="Cambria Math" panose="02040503050406030204"/>
                          </a:rPr>
                          <m:t>𝒍</m:t>
                        </m:r>
                      </m:sub>
                    </m:sSub>
                    <m:r>
                      <a:rPr lang="en-US" altLang="zh-CN" b="1" i="1" smtClean="0">
                        <a:latin typeface="Cambria Math" panose="02040503050406030204"/>
                      </a:rPr>
                      <m:t>}</m:t>
                    </m:r>
                  </m:oMath>
                </a14:m>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en-US" dirty="0"/>
                  <a:t>算法步骤：</a:t>
                </a:r>
                <a:endParaRPr lang="zh-CN" altLang="en-US" dirty="0"/>
              </a:p>
              <a:p>
                <a:pPr lvl="1"/>
                <a:r>
                  <a:rPr lang="en-US" altLang="zh-CN" dirty="0"/>
                  <a:t>1</a:t>
                </a:r>
                <a:r>
                  <a:rPr lang="zh-CN" altLang="en-US" dirty="0"/>
                  <a:t>：对于每个样本数据</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b="1" i="1">
                            <a:latin typeface="Cambria Math" panose="02040503050406030204"/>
                            <a:ea typeface="黑体" panose="02010609060101010101" pitchFamily="49" charset="-122"/>
                            <a:cs typeface="Times New Roman" panose="02020603050405020304" pitchFamily="16" charset="0"/>
                          </a:rPr>
                          <m:t>𝒙</m:t>
                        </m:r>
                      </m:e>
                      <m:sub>
                        <m:r>
                          <a:rPr lang="en-US" altLang="zh-CN" sz="2800" i="1">
                            <a:latin typeface="Cambria Math" panose="02040503050406030204"/>
                            <a:ea typeface="黑体" panose="02010609060101010101" pitchFamily="49" charset="-122"/>
                            <a:cs typeface="Times New Roman" panose="02020603050405020304" pitchFamily="16" charset="0"/>
                          </a:rPr>
                          <m:t>𝑖</m:t>
                        </m:r>
                      </m:sub>
                    </m:sSub>
                  </m:oMath>
                </a14:m>
                <a:r>
                  <a:rPr lang="zh-CN" altLang="en-US" dirty="0"/>
                  <a:t>进行中心化处理： </a:t>
                </a:r>
                <a14:m>
                  <m:oMath xmlns:m="http://schemas.openxmlformats.org/officeDocument/2006/math">
                    <m:sSub>
                      <m:sSubPr>
                        <m:ctrlPr>
                          <a:rPr lang="en-US" altLang="zh-CN" sz="320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a:latin typeface="Cambria Math" panose="02040503050406030204"/>
                            <a:ea typeface="黑体" panose="02010609060101010101" pitchFamily="49" charset="-122"/>
                            <a:cs typeface="Times New Roman" panose="02020603050405020304" pitchFamily="16" charset="0"/>
                          </a:rPr>
                          <m:t>𝒙</m:t>
                        </m:r>
                      </m:e>
                      <m:sub>
                        <m:r>
                          <a:rPr lang="en-US" altLang="zh-CN" sz="3200" i="1">
                            <a:latin typeface="Cambria Math" panose="02040503050406030204"/>
                            <a:ea typeface="黑体" panose="02010609060101010101" pitchFamily="49" charset="-122"/>
                            <a:cs typeface="Times New Roman" panose="02020603050405020304" pitchFamily="16" charset="0"/>
                          </a:rPr>
                          <m:t>𝑖</m:t>
                        </m:r>
                      </m:sub>
                    </m:sSub>
                    <m:r>
                      <a:rPr lang="en-US" altLang="zh-CN" sz="3200" b="0" i="1" smtClean="0">
                        <a:latin typeface="Cambria Math" panose="02040503050406030204"/>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a:latin typeface="Cambria Math" panose="02040503050406030204"/>
                            <a:ea typeface="黑体" panose="02010609060101010101" pitchFamily="49" charset="-122"/>
                            <a:cs typeface="Times New Roman" panose="02020603050405020304" pitchFamily="16" charset="0"/>
                          </a:rPr>
                          <m:t>𝒙</m:t>
                        </m:r>
                      </m:e>
                      <m:sub>
                        <m:r>
                          <a:rPr lang="en-US" altLang="zh-CN" sz="3200" i="1">
                            <a:latin typeface="Cambria Math" panose="02040503050406030204"/>
                            <a:ea typeface="黑体" panose="02010609060101010101" pitchFamily="49" charset="-122"/>
                            <a:cs typeface="Times New Roman" panose="02020603050405020304" pitchFamily="16" charset="0"/>
                          </a:rPr>
                          <m:t>𝑖</m:t>
                        </m:r>
                      </m:sub>
                    </m:sSub>
                    <m:r>
                      <a:rPr lang="en-US" altLang="zh-CN" sz="3200" b="0" i="1" smtClean="0">
                        <a:latin typeface="Cambria Math" panose="02040503050406030204"/>
                        <a:ea typeface="黑体" panose="02010609060101010101" pitchFamily="49" charset="-122"/>
                        <a:cs typeface="Times New Roman" panose="02020603050405020304" pitchFamily="16" charset="0"/>
                      </a:rPr>
                      <m:t>−</m:t>
                    </m:r>
                    <m:r>
                      <a:rPr lang="zh-CN" altLang="en-US" sz="3200" b="0" i="1" smtClean="0">
                        <a:latin typeface="Cambria Math" panose="02040503050406030204"/>
                        <a:ea typeface="黑体" panose="02010609060101010101" pitchFamily="49" charset="-122"/>
                        <a:cs typeface="Times New Roman" panose="02020603050405020304" pitchFamily="16" charset="0"/>
                      </a:rPr>
                      <m:t>𝜇</m:t>
                    </m:r>
                  </m:oMath>
                </a14:m>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3200" b="0" i="0" smtClean="0">
                        <a:latin typeface="Cambria Math" panose="02040503050406030204"/>
                        <a:ea typeface="黑体" panose="02010609060101010101" pitchFamily="49" charset="-122"/>
                        <a:cs typeface="Times New Roman" panose="02020603050405020304" pitchFamily="16" charset="0"/>
                      </a:rPr>
                      <m:t>    </m:t>
                    </m:r>
                    <m:r>
                      <a:rPr lang="zh-CN" altLang="en-US" sz="3200" i="1">
                        <a:latin typeface="Cambria Math" panose="02040503050406030204"/>
                        <a:ea typeface="黑体" panose="02010609060101010101" pitchFamily="49" charset="-122"/>
                        <a:cs typeface="Times New Roman" panose="02020603050405020304" pitchFamily="16" charset="0"/>
                      </a:rPr>
                      <m:t>𝜇</m:t>
                    </m:r>
                    <m:r>
                      <a:rPr lang="en-US" altLang="zh-CN" sz="3200" b="0" i="1" smtClean="0">
                        <a:latin typeface="Cambria Math" panose="02040503050406030204"/>
                        <a:ea typeface="黑体" panose="02010609060101010101" pitchFamily="49" charset="-122"/>
                        <a:cs typeface="Times New Roman" panose="02020603050405020304" pitchFamily="16" charset="0"/>
                      </a:rPr>
                      <m:t>=</m:t>
                    </m:r>
                    <m:f>
                      <m:fPr>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b="0" i="1" smtClean="0">
                            <a:latin typeface="Cambria Math" panose="02040503050406030204"/>
                            <a:ea typeface="黑体" panose="02010609060101010101" pitchFamily="49" charset="-122"/>
                            <a:cs typeface="Times New Roman" panose="02020603050405020304" pitchFamily="16" charset="0"/>
                          </a:rPr>
                          <m:t>1</m:t>
                        </m:r>
                      </m:num>
                      <m:den>
                        <m:r>
                          <a:rPr lang="en-US" altLang="zh-CN" sz="3200" b="0" i="1" smtClean="0">
                            <a:latin typeface="Cambria Math" panose="02040503050406030204"/>
                            <a:ea typeface="黑体" panose="02010609060101010101" pitchFamily="49" charset="-122"/>
                            <a:cs typeface="Times New Roman" panose="02020603050405020304" pitchFamily="16" charset="0"/>
                          </a:rPr>
                          <m:t>𝑛</m:t>
                        </m:r>
                      </m:den>
                    </m:f>
                    <m:nary>
                      <m:naryPr>
                        <m:chr m:val="∑"/>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naryPr>
                      <m:sub>
                        <m:r>
                          <m:rPr>
                            <m:brk m:alnAt="23"/>
                          </m:rPr>
                          <a:rPr lang="en-US" altLang="zh-CN" sz="3200" b="0" i="1" smtClean="0">
                            <a:latin typeface="Cambria Math" panose="02040503050406030204"/>
                            <a:ea typeface="黑体" panose="02010609060101010101" pitchFamily="49" charset="-122"/>
                            <a:cs typeface="Times New Roman" panose="02020603050405020304" pitchFamily="16" charset="0"/>
                          </a:rPr>
                          <m:t>𝑗</m:t>
                        </m:r>
                        <m:r>
                          <a:rPr lang="en-US" altLang="zh-CN" sz="3200" b="0" i="1" smtClean="0">
                            <a:latin typeface="Cambria Math" panose="02040503050406030204"/>
                            <a:ea typeface="黑体" panose="02010609060101010101" pitchFamily="49" charset="-122"/>
                            <a:cs typeface="Times New Roman" panose="02020603050405020304" pitchFamily="16" charset="0"/>
                          </a:rPr>
                          <m:t>=</m:t>
                        </m:r>
                        <m:r>
                          <a:rPr lang="en-US" altLang="zh-CN" sz="3200" b="0" i="1" smtClean="0">
                            <a:latin typeface="Cambria Math" panose="02040503050406030204"/>
                            <a:ea typeface="黑体" panose="02010609060101010101" pitchFamily="49" charset="-122"/>
                            <a:cs typeface="Times New Roman" panose="02020603050405020304" pitchFamily="16" charset="0"/>
                          </a:rPr>
                          <m:t>1</m:t>
                        </m:r>
                      </m:sub>
                      <m:sup>
                        <m:r>
                          <a:rPr lang="en-US" altLang="zh-CN" sz="3200" b="0" i="1" smtClean="0">
                            <a:latin typeface="Cambria Math" panose="02040503050406030204"/>
                            <a:ea typeface="黑体" panose="02010609060101010101" pitchFamily="49" charset="-122"/>
                            <a:cs typeface="Times New Roman" panose="02020603050405020304" pitchFamily="16" charset="0"/>
                          </a:rPr>
                          <m:t>𝑛</m:t>
                        </m:r>
                      </m:sup>
                      <m:e>
                        <m:sSub>
                          <m:sSubPr>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0" i="1" smtClean="0">
                                <a:latin typeface="Cambria Math" panose="02040503050406030204"/>
                                <a:ea typeface="黑体" panose="02010609060101010101" pitchFamily="49" charset="-122"/>
                                <a:cs typeface="Times New Roman" panose="02020603050405020304" pitchFamily="16" charset="0"/>
                              </a:rPr>
                              <m:t>𝑥</m:t>
                            </m:r>
                          </m:e>
                          <m:sub>
                            <m:r>
                              <a:rPr lang="en-US" altLang="zh-CN" sz="3200" b="0" i="1" smtClean="0">
                                <a:latin typeface="Cambria Math" panose="02040503050406030204"/>
                                <a:ea typeface="黑体" panose="02010609060101010101" pitchFamily="49" charset="-122"/>
                                <a:cs typeface="Times New Roman" panose="02020603050405020304" pitchFamily="16" charset="0"/>
                              </a:rPr>
                              <m:t>𝑗</m:t>
                            </m:r>
                          </m:sub>
                        </m:sSub>
                      </m:e>
                    </m:nary>
                    <m: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t> </m:t>
                    </m:r>
                  </m:oMath>
                </a14:m>
                <a:endParaRPr lang="en-US" altLang="zh-CN" sz="3200" b="0" dirty="0">
                  <a:latin typeface="Times New Roman" panose="02020603050405020304" pitchFamily="16" charset="0"/>
                  <a:ea typeface="黑体" panose="02010609060101010101" pitchFamily="49" charset="-122"/>
                  <a:cs typeface="Times New Roman" panose="02020603050405020304" pitchFamily="16" charset="0"/>
                </a:endParaRPr>
              </a:p>
              <a:p>
                <a:pPr lvl="1"/>
                <a:r>
                  <a:rPr lang="en-US" altLang="zh-CN" dirty="0"/>
                  <a:t>2: </a:t>
                </a:r>
                <a:r>
                  <a:rPr lang="zh-CN" altLang="en-US" dirty="0"/>
                  <a:t>计算原始样本数据的协方差矩阵：</a:t>
                </a:r>
                <a:r>
                  <a:rPr lang="el-GR" altLang="zh-CN" sz="3200" b="1" dirty="0">
                    <a:ea typeface="Cambria Math" panose="02040503050406030204"/>
                    <a:cs typeface="Times New Roman" panose="02020603050405020304" pitchFamily="16" charset="0"/>
                  </a:rPr>
                  <a:t> </a:t>
                </a:r>
                <a14:m>
                  <m:oMath xmlns:m="http://schemas.openxmlformats.org/officeDocument/2006/math">
                    <m:r>
                      <a:rPr lang="el-GR" altLang="zh-CN" sz="3200" b="1">
                        <a:latin typeface="Cambria Math" panose="02040503050406030204"/>
                        <a:ea typeface="Cambria Math" panose="02040503050406030204"/>
                        <a:cs typeface="Times New Roman" panose="02020603050405020304" pitchFamily="16" charset="0"/>
                      </a:rPr>
                      <m:t>𝚺</m:t>
                    </m:r>
                    <m:r>
                      <a:rPr lang="en-US" altLang="zh-CN" sz="3200" b="1">
                        <a:latin typeface="Cambria Math" panose="02040503050406030204"/>
                        <a:ea typeface="Cambria Math" panose="02040503050406030204"/>
                        <a:cs typeface="Times New Roman" panose="02020603050405020304" pitchFamily="16" charset="0"/>
                      </a:rPr>
                      <m:t>=</m:t>
                    </m:r>
                    <m:f>
                      <m:fPr>
                        <m:ctrlPr>
                          <a:rPr lang="en-US" altLang="zh-CN" sz="3200" b="1" i="1">
                            <a:latin typeface="Cambria Math" panose="02040503050406030204" pitchFamily="18" charset="0"/>
                            <a:ea typeface="Cambria Math" panose="02040503050406030204"/>
                            <a:cs typeface="Times New Roman" panose="02020603050405020304" pitchFamily="16" charset="0"/>
                          </a:rPr>
                        </m:ctrlPr>
                      </m:fPr>
                      <m:num>
                        <m:r>
                          <a:rPr lang="en-US" altLang="zh-CN" sz="3200" i="1">
                            <a:latin typeface="Cambria Math" panose="02040503050406030204"/>
                            <a:ea typeface="Cambria Math" panose="02040503050406030204"/>
                            <a:cs typeface="Times New Roman" panose="02020603050405020304" pitchFamily="16" charset="0"/>
                          </a:rPr>
                          <m:t>1</m:t>
                        </m:r>
                      </m:num>
                      <m:den>
                        <m:r>
                          <a:rPr lang="en-US" altLang="zh-CN" sz="3200" i="1">
                            <a:latin typeface="Cambria Math" panose="02040503050406030204"/>
                            <a:ea typeface="Cambria Math" panose="02040503050406030204"/>
                            <a:cs typeface="Times New Roman" panose="02020603050405020304" pitchFamily="16" charset="0"/>
                          </a:rPr>
                          <m:t>𝑛</m:t>
                        </m:r>
                        <m:r>
                          <a:rPr lang="en-US" altLang="zh-CN" sz="3200" i="1">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1</m:t>
                        </m:r>
                      </m:den>
                    </m:f>
                    <m:sSup>
                      <m:sSupPr>
                        <m:ctrlPr>
                          <a:rPr lang="en-US" altLang="zh-CN" sz="3200" b="1" i="1">
                            <a:latin typeface="Cambria Math" panose="02040503050406030204" pitchFamily="18" charset="0"/>
                            <a:ea typeface="Cambria Math" panose="02040503050406030204"/>
                            <a:cs typeface="Times New Roman" panose="02020603050405020304" pitchFamily="16" charset="0"/>
                          </a:rPr>
                        </m:ctrlPr>
                      </m:sSupPr>
                      <m:e>
                        <m:r>
                          <a:rPr lang="en-US" altLang="zh-CN" sz="3200" b="1">
                            <a:latin typeface="Cambria Math" panose="02040503050406030204"/>
                            <a:ea typeface="Cambria Math" panose="02040503050406030204"/>
                            <a:cs typeface="Times New Roman" panose="02020603050405020304" pitchFamily="16" charset="0"/>
                          </a:rPr>
                          <m:t>𝐗</m:t>
                        </m:r>
                      </m:e>
                      <m:sup>
                        <m:r>
                          <a:rPr lang="en-US" altLang="zh-CN" sz="3200" b="1">
                            <a:latin typeface="Cambria Math" panose="02040503050406030204"/>
                            <a:ea typeface="Cambria Math" panose="02040503050406030204"/>
                            <a:cs typeface="Times New Roman" panose="02020603050405020304" pitchFamily="16" charset="0"/>
                          </a:rPr>
                          <m:t>𝐓</m:t>
                        </m:r>
                      </m:sup>
                    </m:sSup>
                    <m:r>
                      <a:rPr lang="en-US" altLang="zh-CN" sz="3200" b="1" i="1">
                        <a:latin typeface="Cambria Math" panose="02040503050406030204"/>
                        <a:ea typeface="Cambria Math" panose="02040503050406030204"/>
                        <a:cs typeface="Times New Roman" panose="02020603050405020304" pitchFamily="16" charset="0"/>
                      </a:rPr>
                      <m:t>𝑿</m:t>
                    </m:r>
                    <m:r>
                      <a:rPr lang="en-US" altLang="zh-CN" sz="3200" b="1" i="1">
                        <a:latin typeface="Cambria Math" panose="02040503050406030204"/>
                        <a:ea typeface="Cambria Math" panose="02040503050406030204"/>
                        <a:cs typeface="Times New Roman" panose="02020603050405020304" pitchFamily="16" charset="0"/>
                      </a:rPr>
                      <m:t> </m:t>
                    </m:r>
                  </m:oMath>
                </a14:m>
                <a:endParaRPr lang="en-US" altLang="zh-CN" dirty="0"/>
              </a:p>
              <a:p>
                <a:pPr lvl="1"/>
                <a:r>
                  <a:rPr lang="en-US" altLang="zh-CN" dirty="0"/>
                  <a:t>3: </a:t>
                </a:r>
                <a:r>
                  <a:rPr lang="zh-CN" altLang="en-US" dirty="0"/>
                  <a:t>对协方差矩阵𝚺进行特征值分解，对所得特征根按其值大到小排序</a:t>
                </a:r>
                <a14:m>
                  <m:oMath xmlns:m="http://schemas.openxmlformats.org/officeDocument/2006/math">
                    <m:sSub>
                      <m:sSubPr>
                        <m:ctrlPr>
                          <a:rPr lang="en-US" altLang="zh-CN" sz="3600" i="1" smtClean="0">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3600" i="1">
                            <a:latin typeface="Cambria Math" panose="02040503050406030204"/>
                            <a:ea typeface="黑体" panose="02010609060101010101" pitchFamily="49" charset="-122"/>
                            <a:cs typeface="Times New Roman" panose="02020603050405020304" pitchFamily="16" charset="0"/>
                          </a:rPr>
                          <m:t>𝜆</m:t>
                        </m:r>
                      </m:e>
                      <m:sub>
                        <m:r>
                          <a:rPr lang="en-US" altLang="zh-CN" sz="3600" b="0" i="1" smtClean="0">
                            <a:latin typeface="Cambria Math" panose="02040503050406030204"/>
                            <a:ea typeface="黑体" panose="02010609060101010101" pitchFamily="49" charset="-122"/>
                            <a:cs typeface="Times New Roman" panose="02020603050405020304" pitchFamily="16" charset="0"/>
                          </a:rPr>
                          <m:t>1</m:t>
                        </m:r>
                      </m:sub>
                    </m:sSub>
                    <m:r>
                      <a:rPr lang="en-US" altLang="zh-CN" sz="3600" i="1" smtClean="0">
                        <a:latin typeface="Cambria Math" panose="02040503050406030204"/>
                        <a:ea typeface="Cambria Math" panose="02040503050406030204"/>
                        <a:cs typeface="Times New Roman" panose="02020603050405020304" pitchFamily="16" charset="0"/>
                      </a:rPr>
                      <m:t>≥</m:t>
                    </m:r>
                  </m:oMath>
                </a14:m>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3200" i="1">
                            <a:latin typeface="Cambria Math" panose="02040503050406030204"/>
                            <a:ea typeface="黑体" panose="02010609060101010101" pitchFamily="49" charset="-122"/>
                            <a:cs typeface="Times New Roman" panose="02020603050405020304" pitchFamily="16" charset="0"/>
                          </a:rPr>
                          <m:t>𝜆</m:t>
                        </m:r>
                      </m:e>
                      <m:sub>
                        <m:r>
                          <a:rPr lang="en-US" altLang="zh-CN" sz="3200" b="0" i="1" smtClean="0">
                            <a:latin typeface="Cambria Math" panose="02040503050406030204"/>
                            <a:ea typeface="黑体" panose="02010609060101010101" pitchFamily="49" charset="-122"/>
                            <a:cs typeface="Times New Roman" panose="02020603050405020304" pitchFamily="16" charset="0"/>
                          </a:rPr>
                          <m:t>2</m:t>
                        </m:r>
                      </m:sub>
                    </m:sSub>
                    <m:r>
                      <a:rPr lang="en-US" altLang="zh-CN" sz="3200" i="1" smtClean="0">
                        <a:latin typeface="Cambria Math" panose="02040503050406030204"/>
                        <a:ea typeface="Cambria Math" panose="02040503050406030204"/>
                        <a:cs typeface="Times New Roman" panose="02020603050405020304" pitchFamily="16" charset="0"/>
                      </a:rPr>
                      <m:t>≥</m:t>
                    </m:r>
                    <m:r>
                      <a:rPr lang="en-US" altLang="zh-CN" sz="3200" b="0" i="1" smtClean="0">
                        <a:latin typeface="Cambria Math" panose="02040503050406030204"/>
                        <a:ea typeface="Cambria Math" panose="02040503050406030204"/>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3200" i="1">
                            <a:latin typeface="Cambria Math" panose="02040503050406030204"/>
                            <a:ea typeface="黑体" panose="02010609060101010101" pitchFamily="49" charset="-122"/>
                            <a:cs typeface="Times New Roman" panose="02020603050405020304" pitchFamily="16" charset="0"/>
                          </a:rPr>
                          <m:t>𝜆</m:t>
                        </m:r>
                      </m:e>
                      <m:sub>
                        <m:r>
                          <a:rPr lang="en-US" altLang="zh-CN" sz="3600" i="1">
                            <a:latin typeface="Cambria Math" panose="02040503050406030204"/>
                            <a:ea typeface="Cambria Math" panose="02040503050406030204"/>
                            <a:cs typeface="Times New Roman" panose="02020603050405020304" pitchFamily="16" charset="0"/>
                          </a:rPr>
                          <m:t>𝑙</m:t>
                        </m:r>
                        <m:r>
                          <m:rPr>
                            <m:nor/>
                          </m:rPr>
                          <a:rPr lang="en-US" altLang="zh-CN" sz="3600" dirty="0">
                            <a:latin typeface="黑体" panose="02010609060101010101" pitchFamily="49" charset="-122"/>
                            <a:ea typeface="黑体" panose="02010609060101010101" pitchFamily="49" charset="-122"/>
                            <a:cs typeface="Times New Roman" panose="02020603050405020304" pitchFamily="16" charset="0"/>
                          </a:rPr>
                          <m:t> </m:t>
                        </m:r>
                      </m:sub>
                    </m:sSub>
                  </m:oMath>
                </a14:m>
                <a:endParaRPr lang="en-US" altLang="zh-CN" dirty="0"/>
              </a:p>
              <a:p>
                <a:pPr lvl="1"/>
                <a:r>
                  <a:rPr lang="en-US" altLang="zh-CN" dirty="0"/>
                  <a:t>4: </a:t>
                </a:r>
                <a:r>
                  <a:rPr lang="zh-CN" altLang="en-US" dirty="0"/>
                  <a:t>取前𝑙个最大特征根所对应特征向量</a:t>
                </a:r>
                <a14:m>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a:latin typeface="Cambria Math" panose="02040503050406030204"/>
                          </a:rPr>
                          <m:t>𝒘</m:t>
                        </m:r>
                      </m:e>
                      <m:sub>
                        <m:r>
                          <a:rPr lang="en-US" altLang="zh-CN" sz="3200" b="1" i="1">
                            <a:latin typeface="Cambria Math" panose="02040503050406030204"/>
                          </a:rPr>
                          <m:t>𝟏</m:t>
                        </m:r>
                      </m:sub>
                    </m:sSub>
                    <m:r>
                      <a:rPr lang="en-US" altLang="zh-CN" sz="3200" b="1" i="1">
                        <a:latin typeface="Cambria Math" panose="02040503050406030204"/>
                      </a:rPr>
                      <m:t>,</m:t>
                    </m:r>
                    <m:sSub>
                      <m:sSubPr>
                        <m:ctrlPr>
                          <a:rPr lang="en-US" altLang="zh-CN" sz="3200" b="1" i="1">
                            <a:latin typeface="Cambria Math" panose="02040503050406030204" pitchFamily="18" charset="0"/>
                          </a:rPr>
                        </m:ctrlPr>
                      </m:sSubPr>
                      <m:e>
                        <m:r>
                          <a:rPr lang="en-US" altLang="zh-CN" sz="3200" b="1" i="1">
                            <a:latin typeface="Cambria Math" panose="02040503050406030204"/>
                          </a:rPr>
                          <m:t>𝒘</m:t>
                        </m:r>
                      </m:e>
                      <m:sub>
                        <m:r>
                          <a:rPr lang="en-US" altLang="zh-CN" sz="3200" b="1" i="1">
                            <a:latin typeface="Cambria Math" panose="02040503050406030204"/>
                          </a:rPr>
                          <m:t>𝟐</m:t>
                        </m:r>
                      </m:sub>
                    </m:sSub>
                    <m:r>
                      <a:rPr lang="en-US" altLang="zh-CN" sz="3200" b="1" i="1">
                        <a:latin typeface="Cambria Math" panose="02040503050406030204"/>
                      </a:rPr>
                      <m:t>,…,</m:t>
                    </m:r>
                    <m:sSub>
                      <m:sSubPr>
                        <m:ctrlPr>
                          <a:rPr lang="en-US" altLang="zh-CN" sz="3200" b="1" i="1">
                            <a:latin typeface="Cambria Math" panose="02040503050406030204" pitchFamily="18" charset="0"/>
                          </a:rPr>
                        </m:ctrlPr>
                      </m:sSubPr>
                      <m:e>
                        <m:r>
                          <a:rPr lang="en-US" altLang="zh-CN" sz="3200" b="1" i="1">
                            <a:latin typeface="Cambria Math" panose="02040503050406030204"/>
                          </a:rPr>
                          <m:t>𝒘</m:t>
                        </m:r>
                      </m:e>
                      <m:sub>
                        <m:r>
                          <a:rPr lang="en-US" altLang="zh-CN" sz="3200" b="1" i="1">
                            <a:latin typeface="Cambria Math" panose="02040503050406030204"/>
                          </a:rPr>
                          <m:t>𝒍</m:t>
                        </m:r>
                      </m:sub>
                    </m:sSub>
                  </m:oMath>
                </a14:m>
                <a:r>
                  <a:rPr lang="zh-CN" altLang="en-US" dirty="0"/>
                  <a:t>组成映射矩阵𝐖</a:t>
                </a:r>
                <a:endParaRPr lang="zh-CN" altLang="en-US" dirty="0"/>
              </a:p>
              <a:p>
                <a:pPr lvl="1"/>
                <a:r>
                  <a:rPr lang="en-US" altLang="zh-CN" dirty="0"/>
                  <a:t>5</a:t>
                </a:r>
                <a:r>
                  <a:rPr lang="zh-CN" altLang="en-US" dirty="0"/>
                  <a:t>：将每个样本数据𝒙</a:t>
                </a:r>
                <a:r>
                  <a:rPr lang="en-US" altLang="zh-CN" dirty="0"/>
                  <a:t>_</a:t>
                </a:r>
                <a:r>
                  <a:rPr lang="zh-CN" altLang="en-US" dirty="0"/>
                  <a:t>𝑖按照如下方法降维：</a:t>
                </a:r>
                <a:r>
                  <a:rPr lang="en-US" altLang="zh-CN" sz="3200" dirty="0">
                    <a:ea typeface="黑体" panose="02010609060101010101" pitchFamily="49" charset="-122"/>
                    <a:cs typeface="Times New Roman" panose="02020603050405020304" pitchFamily="16" charset="0"/>
                  </a:rPr>
                  <a:t> </a:t>
                </a:r>
                <a14:m>
                  <m:oMath xmlns:m="http://schemas.openxmlformats.org/officeDocument/2006/math">
                    <m:sSub>
                      <m:sSubPr>
                        <m:ctrlPr>
                          <a:rPr lang="en-US" altLang="zh-CN" sz="3200" i="1" smtClean="0">
                            <a:latin typeface="Cambria Math" panose="02040503050406030204" pitchFamily="18" charset="0"/>
                            <a:ea typeface="黑体" panose="02010609060101010101" pitchFamily="49" charset="-122"/>
                            <a:cs typeface="Times New Roman" panose="02020603050405020304" pitchFamily="16" charset="0"/>
                          </a:rPr>
                        </m:ctrlPr>
                      </m:sSubPr>
                      <m:e>
                        <m:d>
                          <m:dPr>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dPr>
                          <m:e>
                            <m:sSub>
                              <m:sSubPr>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smtClean="0">
                                    <a:latin typeface="Cambria Math" panose="02040503050406030204"/>
                                    <a:ea typeface="黑体" panose="02010609060101010101" pitchFamily="49" charset="-122"/>
                                    <a:cs typeface="Times New Roman" panose="02020603050405020304" pitchFamily="16" charset="0"/>
                                  </a:rPr>
                                  <m:t>𝒙</m:t>
                                </m:r>
                              </m:e>
                              <m:sub>
                                <m:r>
                                  <a:rPr lang="en-US" altLang="zh-CN" sz="3200" b="0" i="1" smtClean="0">
                                    <a:latin typeface="Cambria Math" panose="02040503050406030204"/>
                                    <a:ea typeface="黑体" panose="02010609060101010101" pitchFamily="49" charset="-122"/>
                                    <a:cs typeface="Times New Roman" panose="02020603050405020304" pitchFamily="16" charset="0"/>
                                  </a:rPr>
                                  <m:t>𝑖</m:t>
                                </m:r>
                              </m:sub>
                            </m:sSub>
                          </m:e>
                        </m:d>
                      </m:e>
                      <m:sub>
                        <m:r>
                          <a:rPr lang="en-US" altLang="zh-CN" sz="3200" b="0" i="1" smtClean="0">
                            <a:latin typeface="Cambria Math" panose="02040503050406030204"/>
                            <a:ea typeface="黑体" panose="02010609060101010101" pitchFamily="49" charset="-122"/>
                            <a:cs typeface="Times New Roman" panose="02020603050405020304" pitchFamily="16" charset="0"/>
                          </a:rPr>
                          <m:t>1</m:t>
                        </m:r>
                        <m:r>
                          <a:rPr lang="en-US" altLang="zh-CN" sz="3200" b="0" i="1" smtClean="0">
                            <a:latin typeface="Cambria Math" panose="02040503050406030204"/>
                            <a:ea typeface="Cambria Math" panose="02040503050406030204"/>
                            <a:cs typeface="Times New Roman" panose="02020603050405020304" pitchFamily="16" charset="0"/>
                          </a:rPr>
                          <m:t>×</m:t>
                        </m:r>
                        <m:r>
                          <a:rPr lang="en-US" altLang="zh-CN" sz="3200" b="0" i="1" smtClean="0">
                            <a:latin typeface="Cambria Math" panose="02040503050406030204"/>
                            <a:ea typeface="Cambria Math" panose="02040503050406030204"/>
                            <a:cs typeface="Times New Roman" panose="02020603050405020304" pitchFamily="16" charset="0"/>
                          </a:rPr>
                          <m:t>𝑑</m:t>
                        </m:r>
                      </m:sub>
                    </m:sSub>
                    <m:sSub>
                      <m:sSubPr>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0" i="1" smtClean="0">
                            <a:latin typeface="Cambria Math" panose="02040503050406030204"/>
                            <a:ea typeface="黑体" panose="02010609060101010101" pitchFamily="49" charset="-122"/>
                            <a:cs typeface="Times New Roman" panose="02020603050405020304" pitchFamily="16" charset="0"/>
                          </a:rPr>
                          <m:t>(</m:t>
                        </m:r>
                        <m:r>
                          <a:rPr lang="en-US" altLang="zh-CN" sz="3200" b="1" i="0" smtClean="0">
                            <a:latin typeface="Cambria Math" panose="02040503050406030204"/>
                            <a:ea typeface="黑体" panose="02010609060101010101" pitchFamily="49" charset="-122"/>
                            <a:cs typeface="Times New Roman" panose="02020603050405020304" pitchFamily="16" charset="0"/>
                          </a:rPr>
                          <m:t>𝐖</m:t>
                        </m:r>
                        <m:r>
                          <a:rPr lang="en-US" altLang="zh-CN" sz="3200" b="0" i="1" smtClean="0">
                            <a:latin typeface="Cambria Math" panose="02040503050406030204"/>
                            <a:ea typeface="黑体" panose="02010609060101010101" pitchFamily="49" charset="-122"/>
                            <a:cs typeface="Times New Roman" panose="02020603050405020304" pitchFamily="16" charset="0"/>
                          </a:rPr>
                          <m:t>)</m:t>
                        </m:r>
                      </m:e>
                      <m:sub>
                        <m:r>
                          <a:rPr lang="en-US" altLang="zh-CN" sz="3200" b="0" i="1" smtClean="0">
                            <a:latin typeface="Cambria Math" panose="02040503050406030204"/>
                            <a:ea typeface="黑体" panose="02010609060101010101" pitchFamily="49" charset="-122"/>
                            <a:cs typeface="Times New Roman" panose="02020603050405020304" pitchFamily="16" charset="0"/>
                          </a:rPr>
                          <m:t>𝑑</m:t>
                        </m:r>
                        <m:r>
                          <a:rPr lang="en-US" altLang="zh-CN" sz="3200" b="0" i="1" smtClean="0">
                            <a:latin typeface="Cambria Math" panose="02040503050406030204"/>
                            <a:ea typeface="Cambria Math" panose="02040503050406030204"/>
                            <a:cs typeface="Times New Roman" panose="02020603050405020304" pitchFamily="16" charset="0"/>
                          </a:rPr>
                          <m:t>×</m:t>
                        </m:r>
                        <m:r>
                          <a:rPr lang="en-US" altLang="zh-CN" sz="3200" b="0" i="1" smtClean="0">
                            <a:latin typeface="Cambria Math" panose="02040503050406030204"/>
                            <a:ea typeface="Cambria Math" panose="02040503050406030204"/>
                            <a:cs typeface="Times New Roman" panose="02020603050405020304" pitchFamily="16" charset="0"/>
                          </a:rPr>
                          <m:t>𝑙</m:t>
                        </m:r>
                      </m:sub>
                    </m:sSub>
                    <m:r>
                      <a:rPr lang="en-US" altLang="zh-CN" sz="3200" b="0" i="0" smtClean="0">
                        <a:latin typeface="Cambria Math" panose="02040503050406030204"/>
                        <a:ea typeface="黑体" panose="02010609060101010101" pitchFamily="49" charset="-122"/>
                        <a:cs typeface="Times New Roman" panose="02020603050405020304" pitchFamily="16" charset="0"/>
                      </a:rPr>
                      <m:t>=</m:t>
                    </m:r>
                    <m:r>
                      <a:rPr lang="en-US" altLang="zh-CN" sz="3200" b="0" i="0" smtClean="0">
                        <a:latin typeface="Cambria Math" panose="02040503050406030204"/>
                        <a:ea typeface="黑体" panose="02010609060101010101" pitchFamily="49" charset="-122"/>
                        <a:cs typeface="Times New Roman" panose="02020603050405020304" pitchFamily="16" charset="0"/>
                      </a:rPr>
                      <m:t>1</m:t>
                    </m:r>
                    <m:r>
                      <a:rPr lang="en-US" altLang="zh-CN" sz="3200" b="0" i="1" smtClean="0">
                        <a:latin typeface="Cambria Math" panose="02040503050406030204"/>
                        <a:ea typeface="Cambria Math" panose="02040503050406030204"/>
                        <a:cs typeface="Times New Roman" panose="02020603050405020304" pitchFamily="16" charset="0"/>
                      </a:rPr>
                      <m:t>×</m:t>
                    </m:r>
                    <m:r>
                      <a:rPr lang="en-US" altLang="zh-CN" sz="3200" b="0" i="1" smtClean="0">
                        <a:latin typeface="Cambria Math" panose="02040503050406030204"/>
                        <a:ea typeface="Cambria Math" panose="02040503050406030204"/>
                        <a:cs typeface="Times New Roman" panose="02020603050405020304" pitchFamily="16" charset="0"/>
                      </a:rPr>
                      <m:t>𝑙</m:t>
                    </m:r>
                  </m:oMath>
                </a14:m>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335" y="789940"/>
                <a:ext cx="11798300" cy="5822315"/>
              </a:xfrm>
              <a:blipFill rotWithShape="1">
                <a:blip r:embed="rId1"/>
                <a:stretch>
                  <a:fillRect b="-4875"/>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特征人脸方法</a:t>
            </a:r>
            <a:r>
              <a:rPr lang="en-US" altLang="zh-CN" dirty="0"/>
              <a:t>: </a:t>
            </a:r>
            <a:r>
              <a:rPr lang="zh-CN" altLang="en-US" dirty="0">
                <a:solidFill>
                  <a:srgbClr val="C00000"/>
                </a:solidFill>
              </a:rPr>
              <a:t>动机</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en-US" dirty="0"/>
              <a:t>特征人脸方法是一种应用主成份分析来实现人脸图像降维的方法，其本质是用一种称为“特征人脸</a:t>
            </a:r>
            <a:r>
              <a:rPr lang="en-US" altLang="zh-CN" dirty="0"/>
              <a:t>(eigenface)”</a:t>
            </a:r>
            <a:r>
              <a:rPr lang="zh-CN" altLang="en-US" dirty="0"/>
              <a:t>的特征向量按照线性组合形式来表达每一张原始人脸图像，进而实现人脸识别。</a:t>
            </a:r>
            <a:endParaRPr lang="zh-CN" altLang="en-US" dirty="0"/>
          </a:p>
          <a:p>
            <a:r>
              <a:rPr lang="zh-CN" altLang="en-US" dirty="0"/>
              <a:t>由此可见，这一方法的关键之处在于如何得到特征人脸。</a:t>
            </a:r>
            <a:endParaRPr lang="zh-CN" altLang="en-US" dirty="0"/>
          </a:p>
        </p:txBody>
      </p:sp>
      <p:sp>
        <p:nvSpPr>
          <p:cNvPr id="4" name="云形标注 1"/>
          <p:cNvSpPr/>
          <p:nvPr/>
        </p:nvSpPr>
        <p:spPr>
          <a:xfrm>
            <a:off x="3915031" y="3994537"/>
            <a:ext cx="6952021" cy="2476096"/>
          </a:xfrm>
          <a:prstGeom prst="cloudCallout">
            <a:avLst>
              <a:gd name="adj1" fmla="val -84865"/>
              <a:gd name="adj2" fmla="val -46137"/>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spcBef>
                <a:spcPts val="1000"/>
              </a:spcBef>
              <a:buClr>
                <a:srgbClr val="2665AB"/>
              </a:buClr>
              <a:buSzPct val="100000"/>
            </a:pPr>
            <a:r>
              <a:rPr lang="zh-CN" altLang="en-US" sz="3000" b="1" dirty="0">
                <a:solidFill>
                  <a:schemeClr val="tx1"/>
                </a:solidFill>
                <a:ea typeface="黑体" panose="02010609060101010101" pitchFamily="49" charset="-122"/>
              </a:rPr>
              <a:t>用（特征）人脸表示人脸，而非用像素点表示人脸</a:t>
            </a:r>
            <a:endParaRPr lang="zh-CN" altLang="en-US" sz="3000" b="1" dirty="0">
              <a:solidFill>
                <a:schemeClr val="tx1"/>
              </a:solidFill>
              <a:ea typeface="黑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特征人脸方法</a:t>
            </a:r>
            <a:r>
              <a:rPr lang="en-US" altLang="zh-CN" dirty="0"/>
              <a:t>: </a:t>
            </a:r>
            <a:r>
              <a:rPr lang="zh-CN" altLang="en-US" dirty="0">
                <a:solidFill>
                  <a:srgbClr val="C00000"/>
                </a:solidFill>
              </a:rPr>
              <a:t>算法描述</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en-US" dirty="0"/>
              <a:t>将每幅人脸图像转换成列向量</a:t>
            </a:r>
            <a:endParaRPr lang="zh-CN" altLang="en-US" dirty="0"/>
          </a:p>
          <a:p>
            <a:r>
              <a:rPr lang="zh-CN" altLang="en-US" dirty="0"/>
              <a:t>如将一幅</a:t>
            </a:r>
            <a:r>
              <a:rPr lang="en-US" altLang="zh-CN" dirty="0"/>
              <a:t>32×32</a:t>
            </a:r>
            <a:r>
              <a:rPr lang="zh-CN" altLang="en-US" dirty="0"/>
              <a:t>的人脸图像转成</a:t>
            </a:r>
            <a:r>
              <a:rPr lang="en-US" altLang="zh-CN" dirty="0"/>
              <a:t>1024×1</a:t>
            </a:r>
            <a:r>
              <a:rPr lang="zh-CN" altLang="en-US" dirty="0"/>
              <a:t>的列向量</a:t>
            </a:r>
            <a:endParaRPr lang="zh-CN" altLang="en-US" dirty="0"/>
          </a:p>
          <a:p>
            <a:endParaRPr lang="zh-CN" altLang="en-US"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236" y="2805538"/>
            <a:ext cx="3471863" cy="30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1"/>
          <p:cNvSpPr/>
          <p:nvPr/>
        </p:nvSpPr>
        <p:spPr>
          <a:xfrm>
            <a:off x="5039573" y="4400546"/>
            <a:ext cx="580726" cy="4167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7" name="TextBox 2"/>
              <p:cNvSpPr txBox="1"/>
              <p:nvPr/>
            </p:nvSpPr>
            <p:spPr>
              <a:xfrm>
                <a:off x="5563897" y="3981447"/>
                <a:ext cx="4200958" cy="138486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d>
                            <m:dPr>
                              <m:begChr m:val="["/>
                              <m:endChr m:val="]"/>
                              <m:ctrlPr>
                                <a:rPr lang="en-US" altLang="zh-CN" sz="3000" b="1" i="1">
                                  <a:latin typeface="Cambria Math" panose="02040503050406030204" pitchFamily="18" charset="0"/>
                                  <a:ea typeface="黑体" panose="02010609060101010101" pitchFamily="49" charset="-122"/>
                                </a:rPr>
                              </m:ctrlPr>
                            </m:dPr>
                            <m:e>
                              <m:m>
                                <m:mPr>
                                  <m:mcs>
                                    <m:mc>
                                      <m:mcPr>
                                        <m:count m:val="3"/>
                                        <m:mcJc m:val="center"/>
                                      </m:mcPr>
                                    </m:mc>
                                  </m:mcs>
                                  <m:ctrlPr>
                                    <a:rPr lang="en-US" altLang="zh-CN" sz="3000" b="1" i="1">
                                      <a:latin typeface="Cambria Math" panose="02040503050406030204" pitchFamily="18" charset="0"/>
                                      <a:ea typeface="黑体" panose="02010609060101010101" pitchFamily="49" charset="-122"/>
                                    </a:rPr>
                                  </m:ctrlPr>
                                </m:mPr>
                                <m:mr>
                                  <m:e>
                                    <m:r>
                                      <m:rPr>
                                        <m:brk m:alnAt="7"/>
                                      </m:rPr>
                                      <a:rPr lang="en-US" altLang="zh-CN" sz="3000" b="1">
                                        <a:latin typeface="Cambria Math" panose="02040503050406030204" pitchFamily="18" charset="0"/>
                                        <a:ea typeface="黑体" panose="02010609060101010101" pitchFamily="49" charset="-122"/>
                                      </a:rPr>
                                      <m:t>4</m:t>
                                    </m:r>
                                    <m:r>
                                      <a:rPr lang="en-US" altLang="zh-CN" sz="3000" b="1">
                                        <a:latin typeface="Cambria Math" panose="02040503050406030204" pitchFamily="18" charset="0"/>
                                        <a:ea typeface="黑体" panose="02010609060101010101" pitchFamily="49" charset="-122"/>
                                      </a:rPr>
                                      <m:t>5</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68</m:t>
                                    </m:r>
                                  </m:e>
                                </m:mr>
                                <m:mr>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mr>
                                <m:mr>
                                  <m:e>
                                    <m:r>
                                      <a:rPr lang="en-US" altLang="zh-CN" sz="3000" b="1">
                                        <a:latin typeface="Cambria Math" panose="02040503050406030204" pitchFamily="18" charset="0"/>
                                        <a:ea typeface="黑体" panose="02010609060101010101" pitchFamily="49" charset="-122"/>
                                      </a:rPr>
                                      <m:t>36</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86</m:t>
                                    </m:r>
                                  </m:e>
                                </m:mr>
                              </m:m>
                            </m:e>
                          </m:d>
                        </m:e>
                        <m:sub>
                          <m:r>
                            <a:rPr lang="en-US" altLang="zh-CN" sz="3000" b="1">
                              <a:latin typeface="Cambria Math" panose="02040503050406030204" pitchFamily="18" charset="0"/>
                              <a:ea typeface="黑体" panose="02010609060101010101" pitchFamily="49" charset="-122"/>
                            </a:rPr>
                            <m:t>32</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32</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1024</m:t>
                          </m:r>
                        </m:sub>
                      </m:sSub>
                    </m:oMath>
                  </m:oMathPara>
                </a14:m>
                <a:endParaRPr lang="zh-CN" altLang="en-US" sz="3000" b="1" dirty="0">
                  <a:ea typeface="黑体" panose="02010609060101010101" pitchFamily="49" charset="-122"/>
                </a:endParaRPr>
              </a:p>
            </p:txBody>
          </p:sp>
        </mc:Choice>
        <mc:Fallback>
          <p:sp>
            <p:nvSpPr>
              <p:cNvPr id="7" name="TextBox 2"/>
              <p:cNvSpPr txBox="1">
                <a:spLocks noRot="1" noChangeAspect="1" noMove="1" noResize="1" noEditPoints="1" noAdjustHandles="1" noChangeArrowheads="1" noChangeShapeType="1" noTextEdit="1"/>
              </p:cNvSpPr>
              <p:nvPr/>
            </p:nvSpPr>
            <p:spPr>
              <a:xfrm>
                <a:off x="5563897" y="3981447"/>
                <a:ext cx="4200958" cy="1384866"/>
              </a:xfrm>
              <a:prstGeom prst="rect">
                <a:avLst/>
              </a:prstGeom>
              <a:blipFill rotWithShape="1">
                <a:blip r:embed="rId2"/>
                <a:stretch>
                  <a:fillRect l="-1" t="-46" r="11" b="41"/>
                </a:stretch>
              </a:blipFill>
            </p:spPr>
            <p:txBody>
              <a:bodyPr/>
              <a:lstStyle/>
              <a:p>
                <a:r>
                  <a:rPr lang="zh-CN" altLang="en-US">
                    <a:noFill/>
                  </a:rPr>
                  <a:t> </a:t>
                </a:r>
              </a:p>
            </p:txBody>
          </p:sp>
        </mc:Fallback>
      </mc:AlternateContent>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005" y="4172048"/>
            <a:ext cx="580727" cy="96182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箭头 7"/>
          <p:cNvSpPr/>
          <p:nvPr/>
        </p:nvSpPr>
        <p:spPr>
          <a:xfrm>
            <a:off x="8249948" y="4400546"/>
            <a:ext cx="1270993" cy="5048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0" name="TextBox 5"/>
              <p:cNvSpPr txBox="1"/>
              <p:nvPr/>
            </p:nvSpPr>
            <p:spPr>
              <a:xfrm>
                <a:off x="9681782" y="2413873"/>
                <a:ext cx="1960858" cy="363997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d>
                            <m:dPr>
                              <m:begChr m:val="["/>
                              <m:endChr m:val="]"/>
                              <m:ctrlPr>
                                <a:rPr lang="en-US" altLang="zh-CN" sz="3000" b="1" i="1">
                                  <a:latin typeface="Cambria Math" panose="02040503050406030204" pitchFamily="18" charset="0"/>
                                  <a:ea typeface="黑体" panose="02010609060101010101" pitchFamily="49" charset="-122"/>
                                </a:rPr>
                              </m:ctrlPr>
                            </m:dPr>
                            <m:e>
                              <m:eqArr>
                                <m:eqArrPr>
                                  <m:ctrlPr>
                                    <a:rPr lang="en-US" altLang="zh-CN" sz="3000" b="1" i="1">
                                      <a:latin typeface="Cambria Math" panose="02040503050406030204" pitchFamily="18" charset="0"/>
                                      <a:ea typeface="黑体" panose="02010609060101010101" pitchFamily="49" charset="-122"/>
                                    </a:rPr>
                                  </m:ctrlPr>
                                </m:eqArrPr>
                                <m:e>
                                  <m:r>
                                    <a:rPr lang="en-US" altLang="zh-CN" sz="3000" b="1">
                                      <a:latin typeface="Cambria Math" panose="02040503050406030204" pitchFamily="18" charset="0"/>
                                      <a:ea typeface="黑体" panose="02010609060101010101" pitchFamily="49" charset="-122"/>
                                    </a:rPr>
                                    <m:t>45</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68</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86</m:t>
                                  </m:r>
                                </m:e>
                              </m:eqArr>
                            </m:e>
                          </m:d>
                        </m:e>
                        <m:sub>
                          <m:r>
                            <a:rPr lang="en-US" altLang="zh-CN" sz="3000" b="1">
                              <a:latin typeface="Cambria Math" panose="02040503050406030204" pitchFamily="18" charset="0"/>
                              <a:ea typeface="黑体" panose="02010609060101010101" pitchFamily="49" charset="-122"/>
                            </a:rPr>
                            <m:t>1024</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1</m:t>
                          </m:r>
                        </m:sub>
                      </m:sSub>
                    </m:oMath>
                  </m:oMathPara>
                </a14:m>
                <a:endParaRPr lang="zh-CN" altLang="en-US" sz="3000" b="1" dirty="0">
                  <a:ea typeface="黑体" panose="02010609060101010101" pitchFamily="49" charset="-122"/>
                </a:endParaRPr>
              </a:p>
            </p:txBody>
          </p:sp>
        </mc:Choice>
        <mc:Fallback>
          <p:sp>
            <p:nvSpPr>
              <p:cNvPr id="10" name="TextBox 5"/>
              <p:cNvSpPr txBox="1">
                <a:spLocks noRot="1" noChangeAspect="1" noMove="1" noResize="1" noEditPoints="1" noAdjustHandles="1" noChangeArrowheads="1" noChangeShapeType="1" noTextEdit="1"/>
              </p:cNvSpPr>
              <p:nvPr/>
            </p:nvSpPr>
            <p:spPr>
              <a:xfrm>
                <a:off x="9681782" y="2413873"/>
                <a:ext cx="1960858" cy="3639971"/>
              </a:xfrm>
              <a:prstGeom prst="rect">
                <a:avLst/>
              </a:prstGeom>
              <a:blipFill rotWithShape="1">
                <a:blip r:embed="rId4"/>
                <a:stretch>
                  <a:fillRect l="-29" t="-7" r="28" b="11"/>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特征人脸方法</a:t>
            </a:r>
            <a:r>
              <a:rPr lang="en-US" altLang="zh-CN" dirty="0"/>
              <a:t>: </a:t>
            </a:r>
            <a:r>
              <a:rPr lang="zh-CN" altLang="en-US" dirty="0">
                <a:solidFill>
                  <a:srgbClr val="C00000"/>
                </a:solidFill>
              </a:rPr>
              <a:t>算法描述</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r>
                  <a:rPr lang="zh-CN" altLang="en-US" dirty="0"/>
                  <a:t>输入： 𝑛个</a:t>
                </a:r>
                <a:r>
                  <a:rPr lang="en-US" altLang="zh-CN" dirty="0"/>
                  <a:t>1024</a:t>
                </a:r>
                <a:r>
                  <a:rPr lang="zh-CN" altLang="en-US" dirty="0"/>
                  <a:t>维人脸样本数据构成的矩阵𝐗，降维后的维数𝑙</a:t>
                </a:r>
                <a:endParaRPr lang="zh-CN" altLang="en-US" dirty="0"/>
              </a:p>
              <a:p>
                <a:r>
                  <a:rPr lang="zh-CN" altLang="en-US" dirty="0"/>
                  <a:t>输出：映射矩阵</a:t>
                </a:r>
                <a14:m>
                  <m:oMath xmlns:m="http://schemas.openxmlformats.org/officeDocument/2006/math">
                    <m:r>
                      <a:rPr lang="zh-CN" altLang="en-US" i="1" dirty="0" smtClean="0">
                        <a:latin typeface="Cambria Math" panose="02040503050406030204" pitchFamily="18" charset="0"/>
                      </a:rPr>
                      <m:t>𝐖</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𝒘</m:t>
                        </m:r>
                      </m:e>
                      <m:sub>
                        <m:r>
                          <a:rPr lang="zh-CN" altLang="en-US" i="1" dirty="0">
                            <a:latin typeface="Cambria Math" panose="02040503050406030204" pitchFamily="18" charset="0"/>
                          </a:rPr>
                          <m:t>𝟏</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𝒘</m:t>
                        </m:r>
                      </m:e>
                      <m:sub>
                        <m:r>
                          <a:rPr lang="zh-CN" altLang="en-US" i="1" dirty="0">
                            <a:latin typeface="Cambria Math" panose="02040503050406030204" pitchFamily="18" charset="0"/>
                          </a:rPr>
                          <m:t>𝟐</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𝒘</m:t>
                        </m:r>
                      </m:e>
                      <m:sub>
                        <m:r>
                          <a:rPr lang="zh-CN" altLang="en-US" i="1" dirty="0">
                            <a:latin typeface="Cambria Math" panose="02040503050406030204" pitchFamily="18" charset="0"/>
                          </a:rPr>
                          <m:t>𝒍</m:t>
                        </m:r>
                      </m:sub>
                    </m:sSub>
                    <m:r>
                      <a:rPr lang="en-US" altLang="zh-CN" i="1" dirty="0">
                        <a:latin typeface="Cambria Math" panose="02040503050406030204" pitchFamily="18" charset="0"/>
                      </a:rPr>
                      <m:t>}</m:t>
                    </m:r>
                  </m:oMath>
                </a14:m>
                <a:r>
                  <a:rPr lang="en-US" altLang="zh-CN" dirty="0"/>
                  <a:t> (</a:t>
                </a:r>
                <a:r>
                  <a:rPr lang="zh-CN" altLang="en-US" dirty="0"/>
                  <a:t>其中</a:t>
                </a:r>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𝒘</m:t>
                        </m:r>
                      </m:e>
                      <m:sub>
                        <m:r>
                          <a:rPr lang="zh-CN" altLang="en-US" b="0" i="1" dirty="0">
                            <a:latin typeface="Cambria Math" panose="02040503050406030204" pitchFamily="18" charset="0"/>
                          </a:rPr>
                          <m:t>𝑗</m:t>
                        </m:r>
                      </m:sub>
                    </m:sSub>
                    <m:r>
                      <a:rPr lang="zh-CN" altLang="en-US" i="1" dirty="0">
                        <a:latin typeface="Cambria Math" panose="02040503050406030204" pitchFamily="18" charset="0"/>
                      </a:rPr>
                      <m:t> </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𝑗</m:t>
                    </m:r>
                    <m:r>
                      <a:rPr lang="en-US" altLang="zh-CN" i="1" dirty="0">
                        <a:latin typeface="Cambria Math" panose="02040503050406030204" pitchFamily="18" charset="0"/>
                      </a:rPr>
                      <m:t>≤</m:t>
                    </m:r>
                    <m:r>
                      <a:rPr lang="zh-CN" altLang="en-US" i="1" dirty="0">
                        <a:latin typeface="Cambria Math" panose="02040503050406030204" pitchFamily="18" charset="0"/>
                      </a:rPr>
                      <m:t>𝑙</m:t>
                    </m:r>
                    <m:r>
                      <a:rPr lang="en-US" altLang="zh-CN" i="1" dirty="0">
                        <a:latin typeface="Cambria Math" panose="02040503050406030204" pitchFamily="18" charset="0"/>
                      </a:rPr>
                      <m:t>)</m:t>
                    </m:r>
                  </m:oMath>
                </a14:m>
                <a:r>
                  <a:rPr lang="zh-CN" altLang="en-US" dirty="0"/>
                  <a:t>是特征人脸</a:t>
                </a:r>
                <a:r>
                  <a:rPr lang="en-US" altLang="zh-CN" dirty="0"/>
                  <a:t>)</a:t>
                </a:r>
                <a:endParaRPr lang="en-US" altLang="zh-CN" dirty="0"/>
              </a:p>
              <a:p>
                <a:r>
                  <a:rPr lang="zh-CN" altLang="en-US" dirty="0"/>
                  <a:t>算法步骤：</a:t>
                </a:r>
                <a:endParaRPr lang="zh-CN" altLang="en-US" dirty="0"/>
              </a:p>
              <a:p>
                <a:pPr lvl="1">
                  <a:lnSpc>
                    <a:spcPct val="15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1</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：对于每个样本</a:t>
                </a:r>
                <a14:m>
                  <m:oMath xmlns:m="http://schemas.openxmlformats.org/officeDocument/2006/math">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a:latin typeface="Cambria Math" panose="02040503050406030204"/>
                            <a:ea typeface="黑体" panose="02010609060101010101" pitchFamily="49" charset="-122"/>
                            <a:cs typeface="Times New Roman" panose="02020603050405020304" pitchFamily="16" charset="0"/>
                          </a:rPr>
                          <m:t>𝒙</m:t>
                        </m:r>
                      </m:e>
                      <m:sub>
                        <m:r>
                          <a:rPr lang="en-US" altLang="zh-CN" sz="3200" i="1">
                            <a:latin typeface="Cambria Math" panose="02040503050406030204"/>
                            <a:ea typeface="黑体" panose="02010609060101010101" pitchFamily="49" charset="-122"/>
                            <a:cs typeface="Times New Roman" panose="02020603050405020304" pitchFamily="16" charset="0"/>
                          </a:rPr>
                          <m:t>𝑖</m:t>
                        </m:r>
                      </m:sub>
                    </m:sSub>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进行中心化处理：</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a:latin typeface="Cambria Math" panose="02040503050406030204"/>
                            <a:ea typeface="黑体" panose="02010609060101010101" pitchFamily="49" charset="-122"/>
                            <a:cs typeface="Times New Roman" panose="02020603050405020304" pitchFamily="16" charset="0"/>
                          </a:rPr>
                          <m:t>𝒙</m:t>
                        </m:r>
                      </m:e>
                      <m:sub>
                        <m:r>
                          <a:rPr lang="en-US" altLang="zh-CN" sz="3200" i="1">
                            <a:latin typeface="Cambria Math" panose="02040503050406030204"/>
                            <a:ea typeface="黑体" panose="02010609060101010101" pitchFamily="49" charset="-122"/>
                            <a:cs typeface="Times New Roman" panose="02020603050405020304" pitchFamily="16" charset="0"/>
                          </a:rPr>
                          <m:t>𝑖</m:t>
                        </m:r>
                      </m:sub>
                    </m:sSub>
                    <m:r>
                      <a:rPr lang="en-US" altLang="zh-CN" sz="3200" b="0" i="1" smtClean="0">
                        <a:latin typeface="Cambria Math" panose="02040503050406030204"/>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a:latin typeface="Cambria Math" panose="02040503050406030204"/>
                            <a:ea typeface="黑体" panose="02010609060101010101" pitchFamily="49" charset="-122"/>
                            <a:cs typeface="Times New Roman" panose="02020603050405020304" pitchFamily="16" charset="0"/>
                          </a:rPr>
                          <m:t>𝒙</m:t>
                        </m:r>
                      </m:e>
                      <m:sub>
                        <m:r>
                          <a:rPr lang="en-US" altLang="zh-CN" sz="3200" i="1">
                            <a:latin typeface="Cambria Math" panose="02040503050406030204"/>
                            <a:ea typeface="黑体" panose="02010609060101010101" pitchFamily="49" charset="-122"/>
                            <a:cs typeface="Times New Roman" panose="02020603050405020304" pitchFamily="16" charset="0"/>
                          </a:rPr>
                          <m:t>𝑖</m:t>
                        </m:r>
                      </m:sub>
                    </m:sSub>
                    <m:r>
                      <a:rPr lang="en-US" altLang="zh-CN" sz="3200" b="0" i="1" smtClean="0">
                        <a:latin typeface="Cambria Math" panose="02040503050406030204"/>
                        <a:ea typeface="黑体" panose="02010609060101010101" pitchFamily="49" charset="-122"/>
                        <a:cs typeface="Times New Roman" panose="02020603050405020304" pitchFamily="16" charset="0"/>
                      </a:rPr>
                      <m:t>−</m:t>
                    </m:r>
                    <m:r>
                      <a:rPr lang="zh-CN" altLang="en-US" sz="3200" b="0" i="1" smtClean="0">
                        <a:latin typeface="Cambria Math" panose="02040503050406030204"/>
                        <a:ea typeface="黑体" panose="02010609060101010101" pitchFamily="49" charset="-122"/>
                        <a:cs typeface="Times New Roman" panose="02020603050405020304" pitchFamily="16" charset="0"/>
                      </a:rPr>
                      <m:t>𝜇</m:t>
                    </m:r>
                  </m:oMath>
                </a14:m>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3200" b="0" i="0" smtClean="0">
                        <a:latin typeface="Cambria Math" panose="02040503050406030204"/>
                        <a:ea typeface="黑体" panose="02010609060101010101" pitchFamily="49" charset="-122"/>
                        <a:cs typeface="Times New Roman" panose="02020603050405020304" pitchFamily="16" charset="0"/>
                      </a:rPr>
                      <m:t>    </m:t>
                    </m:r>
                    <m:r>
                      <a:rPr lang="zh-CN" altLang="en-US" sz="3200" i="1">
                        <a:latin typeface="Cambria Math" panose="02040503050406030204"/>
                        <a:ea typeface="黑体" panose="02010609060101010101" pitchFamily="49" charset="-122"/>
                        <a:cs typeface="Times New Roman" panose="02020603050405020304" pitchFamily="16" charset="0"/>
                      </a:rPr>
                      <m:t>𝜇</m:t>
                    </m:r>
                    <m:r>
                      <a:rPr lang="en-US" altLang="zh-CN" sz="3200" b="0" i="1" smtClean="0">
                        <a:latin typeface="Cambria Math" panose="02040503050406030204"/>
                        <a:ea typeface="黑体" panose="02010609060101010101" pitchFamily="49" charset="-122"/>
                        <a:cs typeface="Times New Roman" panose="02020603050405020304" pitchFamily="16" charset="0"/>
                      </a:rPr>
                      <m:t>=</m:t>
                    </m:r>
                    <m:f>
                      <m:fPr>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b="0" i="1" smtClean="0">
                            <a:latin typeface="Cambria Math" panose="02040503050406030204"/>
                            <a:ea typeface="黑体" panose="02010609060101010101" pitchFamily="49" charset="-122"/>
                            <a:cs typeface="Times New Roman" panose="02020603050405020304" pitchFamily="16" charset="0"/>
                          </a:rPr>
                          <m:t>1</m:t>
                        </m:r>
                      </m:num>
                      <m:den>
                        <m:r>
                          <a:rPr lang="en-US" altLang="zh-CN" sz="3200" b="0" i="1" smtClean="0">
                            <a:latin typeface="Cambria Math" panose="02040503050406030204"/>
                            <a:ea typeface="黑体" panose="02010609060101010101" pitchFamily="49" charset="-122"/>
                            <a:cs typeface="Times New Roman" panose="02020603050405020304" pitchFamily="16" charset="0"/>
                          </a:rPr>
                          <m:t>𝑛</m:t>
                        </m:r>
                      </m:den>
                    </m:f>
                    <m:nary>
                      <m:naryPr>
                        <m:chr m:val="∑"/>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naryPr>
                      <m:sub>
                        <m:r>
                          <m:rPr>
                            <m:brk m:alnAt="23"/>
                          </m:rPr>
                          <a:rPr lang="en-US" altLang="zh-CN" sz="3200" b="0" i="1" smtClean="0">
                            <a:latin typeface="Cambria Math" panose="02040503050406030204"/>
                            <a:ea typeface="黑体" panose="02010609060101010101" pitchFamily="49" charset="-122"/>
                            <a:cs typeface="Times New Roman" panose="02020603050405020304" pitchFamily="16" charset="0"/>
                          </a:rPr>
                          <m:t>𝑗</m:t>
                        </m:r>
                        <m:r>
                          <a:rPr lang="en-US" altLang="zh-CN" sz="3200" b="0" i="1" smtClean="0">
                            <a:latin typeface="Cambria Math" panose="02040503050406030204"/>
                            <a:ea typeface="黑体" panose="02010609060101010101" pitchFamily="49" charset="-122"/>
                            <a:cs typeface="Times New Roman" panose="02020603050405020304" pitchFamily="16" charset="0"/>
                          </a:rPr>
                          <m:t>=</m:t>
                        </m:r>
                        <m:r>
                          <a:rPr lang="en-US" altLang="zh-CN" sz="3200" b="0" i="1" smtClean="0">
                            <a:latin typeface="Cambria Math" panose="02040503050406030204"/>
                            <a:ea typeface="黑体" panose="02010609060101010101" pitchFamily="49" charset="-122"/>
                            <a:cs typeface="Times New Roman" panose="02020603050405020304" pitchFamily="16" charset="0"/>
                          </a:rPr>
                          <m:t>1</m:t>
                        </m:r>
                      </m:sub>
                      <m:sup>
                        <m:r>
                          <a:rPr lang="en-US" altLang="zh-CN" sz="3200" b="0" i="1" smtClean="0">
                            <a:latin typeface="Cambria Math" panose="02040503050406030204"/>
                            <a:ea typeface="黑体" panose="02010609060101010101" pitchFamily="49" charset="-122"/>
                            <a:cs typeface="Times New Roman" panose="02020603050405020304" pitchFamily="16" charset="0"/>
                          </a:rPr>
                          <m:t>𝑛</m:t>
                        </m:r>
                      </m:sup>
                      <m:e>
                        <m:sSub>
                          <m:sSubPr>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0" i="1" smtClean="0">
                                <a:latin typeface="Cambria Math" panose="02040503050406030204"/>
                                <a:ea typeface="黑体" panose="02010609060101010101" pitchFamily="49" charset="-122"/>
                                <a:cs typeface="Times New Roman" panose="02020603050405020304" pitchFamily="16" charset="0"/>
                              </a:rPr>
                              <m:t>𝑥</m:t>
                            </m:r>
                          </m:e>
                          <m:sub>
                            <m:r>
                              <a:rPr lang="en-US" altLang="zh-CN" sz="3200" b="0" i="1" smtClean="0">
                                <a:latin typeface="Cambria Math" panose="02040503050406030204"/>
                                <a:ea typeface="黑体" panose="02010609060101010101" pitchFamily="49" charset="-122"/>
                                <a:cs typeface="Times New Roman" panose="02020603050405020304" pitchFamily="16" charset="0"/>
                              </a:rPr>
                              <m:t>𝑗</m:t>
                            </m:r>
                          </m:sub>
                        </m:sSub>
                      </m:e>
                    </m:nary>
                  </m:oMath>
                </a14:m>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lvl="1">
                  <a:lnSpc>
                    <a:spcPct val="15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2: </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计算原始人脸样本数据的协方差矩阵：</a:t>
                </a:r>
                <a14:m>
                  <m:oMath xmlns:m="http://schemas.openxmlformats.org/officeDocument/2006/math">
                    <m:r>
                      <a:rPr lang="el-GR" altLang="zh-CN" sz="3200" b="1">
                        <a:latin typeface="Cambria Math" panose="02040503050406030204"/>
                        <a:ea typeface="Cambria Math" panose="02040503050406030204"/>
                        <a:cs typeface="Times New Roman" panose="02020603050405020304" pitchFamily="16" charset="0"/>
                      </a:rPr>
                      <m:t>𝚺</m:t>
                    </m:r>
                    <m:r>
                      <a:rPr lang="en-US" altLang="zh-CN" sz="3200" b="1">
                        <a:latin typeface="Cambria Math" panose="02040503050406030204"/>
                        <a:ea typeface="Cambria Math" panose="02040503050406030204"/>
                        <a:cs typeface="Times New Roman" panose="02020603050405020304" pitchFamily="16" charset="0"/>
                      </a:rPr>
                      <m:t>=</m:t>
                    </m:r>
                    <m:f>
                      <m:fPr>
                        <m:ctrlPr>
                          <a:rPr lang="en-US" altLang="zh-CN" sz="3200" b="1" i="1">
                            <a:latin typeface="Cambria Math" panose="02040503050406030204" pitchFamily="18" charset="0"/>
                            <a:ea typeface="Cambria Math" panose="02040503050406030204"/>
                            <a:cs typeface="Times New Roman" panose="02020603050405020304" pitchFamily="16" charset="0"/>
                          </a:rPr>
                        </m:ctrlPr>
                      </m:fPr>
                      <m:num>
                        <m:r>
                          <a:rPr lang="en-US" altLang="zh-CN" sz="3200" i="1">
                            <a:latin typeface="Cambria Math" panose="02040503050406030204"/>
                            <a:ea typeface="Cambria Math" panose="02040503050406030204"/>
                            <a:cs typeface="Times New Roman" panose="02020603050405020304" pitchFamily="16" charset="0"/>
                          </a:rPr>
                          <m:t>1</m:t>
                        </m:r>
                      </m:num>
                      <m:den>
                        <m:r>
                          <a:rPr lang="en-US" altLang="zh-CN" sz="3200" i="1">
                            <a:latin typeface="Cambria Math" panose="02040503050406030204"/>
                            <a:ea typeface="Cambria Math" panose="02040503050406030204"/>
                            <a:cs typeface="Times New Roman" panose="02020603050405020304" pitchFamily="16" charset="0"/>
                          </a:rPr>
                          <m:t>𝑛</m:t>
                        </m:r>
                        <m:r>
                          <a:rPr lang="en-US" altLang="zh-CN" sz="3200" i="1">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1</m:t>
                        </m:r>
                      </m:den>
                    </m:f>
                    <m:sSup>
                      <m:sSupPr>
                        <m:ctrlPr>
                          <a:rPr lang="en-US" altLang="zh-CN" sz="3200" b="1" i="1">
                            <a:latin typeface="Cambria Math" panose="02040503050406030204" pitchFamily="18" charset="0"/>
                            <a:ea typeface="Cambria Math" panose="02040503050406030204"/>
                            <a:cs typeface="Times New Roman" panose="02020603050405020304" pitchFamily="16" charset="0"/>
                          </a:rPr>
                        </m:ctrlPr>
                      </m:sSupPr>
                      <m:e>
                        <m:r>
                          <a:rPr lang="en-US" altLang="zh-CN" sz="3200" b="1">
                            <a:latin typeface="Cambria Math" panose="02040503050406030204"/>
                            <a:ea typeface="Cambria Math" panose="02040503050406030204"/>
                            <a:cs typeface="Times New Roman" panose="02020603050405020304" pitchFamily="16" charset="0"/>
                          </a:rPr>
                          <m:t>𝐗</m:t>
                        </m:r>
                      </m:e>
                      <m:sup>
                        <m:r>
                          <a:rPr lang="en-US" altLang="zh-CN" sz="3200" b="1">
                            <a:latin typeface="Cambria Math" panose="02040503050406030204"/>
                            <a:ea typeface="Cambria Math" panose="02040503050406030204"/>
                            <a:cs typeface="Times New Roman" panose="02020603050405020304" pitchFamily="16" charset="0"/>
                          </a:rPr>
                          <m:t>𝐓</m:t>
                        </m:r>
                      </m:sup>
                    </m:sSup>
                    <m:r>
                      <a:rPr lang="en-US" altLang="zh-CN" sz="3200" b="1" i="1">
                        <a:latin typeface="Cambria Math" panose="02040503050406030204"/>
                        <a:ea typeface="Cambria Math" panose="02040503050406030204"/>
                        <a:cs typeface="Times New Roman" panose="02020603050405020304" pitchFamily="16" charset="0"/>
                      </a:rPr>
                      <m:t>𝑿</m:t>
                    </m:r>
                  </m:oMath>
                </a14:m>
                <a:endParaRPr lang="en-US" altLang="zh-CN" sz="3200" b="1" dirty="0">
                  <a:latin typeface="Times New Roman" panose="02020603050405020304" pitchFamily="16" charset="0"/>
                  <a:ea typeface="黑体" panose="02010609060101010101" pitchFamily="49" charset="-122"/>
                  <a:cs typeface="Times New Roman" panose="02020603050405020304" pitchFamily="16" charset="0"/>
                </a:endParaRPr>
              </a:p>
              <a:p>
                <a:pPr lvl="1">
                  <a:lnSpc>
                    <a:spcPct val="15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3: </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对</a:t>
                </a:r>
                <a14:m>
                  <m:oMath xmlns:m="http://schemas.openxmlformats.org/officeDocument/2006/math">
                    <m:r>
                      <a:rPr lang="el-GR" altLang="zh-CN" sz="3200" b="1">
                        <a:latin typeface="Cambria Math" panose="02040503050406030204"/>
                        <a:ea typeface="Cambria Math" panose="02040503050406030204"/>
                        <a:cs typeface="Times New Roman" panose="02020603050405020304" pitchFamily="16" charset="0"/>
                      </a:rPr>
                      <m:t>𝚺</m:t>
                    </m:r>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进行特征值分解，对所得特征根从到小排序</a:t>
                </a:r>
                <a14:m>
                  <m:oMath xmlns:m="http://schemas.openxmlformats.org/officeDocument/2006/math">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3200" i="1">
                            <a:latin typeface="Cambria Math" panose="02040503050406030204"/>
                            <a:ea typeface="黑体" panose="02010609060101010101" pitchFamily="49" charset="-122"/>
                            <a:cs typeface="Times New Roman" panose="02020603050405020304" pitchFamily="16" charset="0"/>
                          </a:rPr>
                          <m:t>𝜆</m:t>
                        </m:r>
                      </m:e>
                      <m:sub>
                        <m:r>
                          <a:rPr lang="en-US" altLang="zh-CN" sz="3200" b="0" i="1" smtClean="0">
                            <a:latin typeface="Cambria Math" panose="02040503050406030204"/>
                            <a:ea typeface="黑体" panose="02010609060101010101" pitchFamily="49" charset="-122"/>
                            <a:cs typeface="Times New Roman" panose="02020603050405020304" pitchFamily="16" charset="0"/>
                          </a:rPr>
                          <m:t>1</m:t>
                        </m:r>
                      </m:sub>
                    </m:sSub>
                    <m:r>
                      <a:rPr lang="en-US" altLang="zh-CN" sz="3200" i="1" smtClean="0">
                        <a:latin typeface="Cambria Math" panose="02040503050406030204"/>
                        <a:ea typeface="Cambria Math" panose="02040503050406030204"/>
                        <a:cs typeface="Times New Roman" panose="02020603050405020304" pitchFamily="16" charset="0"/>
                      </a:rPr>
                      <m:t>≥</m:t>
                    </m:r>
                  </m:oMath>
                </a14:m>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3200" i="1">
                            <a:latin typeface="Cambria Math" panose="02040503050406030204"/>
                            <a:ea typeface="黑体" panose="02010609060101010101" pitchFamily="49" charset="-122"/>
                            <a:cs typeface="Times New Roman" panose="02020603050405020304" pitchFamily="16" charset="0"/>
                          </a:rPr>
                          <m:t>𝜆</m:t>
                        </m:r>
                      </m:e>
                      <m:sub>
                        <m:r>
                          <a:rPr lang="en-US" altLang="zh-CN" sz="3200" b="0" i="1" smtClean="0">
                            <a:latin typeface="Cambria Math" panose="02040503050406030204"/>
                            <a:ea typeface="黑体" panose="02010609060101010101" pitchFamily="49" charset="-122"/>
                            <a:cs typeface="Times New Roman" panose="02020603050405020304" pitchFamily="16" charset="0"/>
                          </a:rPr>
                          <m:t>2</m:t>
                        </m:r>
                      </m:sub>
                    </m:sSub>
                    <m:r>
                      <a:rPr lang="en-US" altLang="zh-CN" sz="3200" i="1" smtClean="0">
                        <a:latin typeface="Cambria Math" panose="02040503050406030204"/>
                        <a:ea typeface="Cambria Math" panose="02040503050406030204"/>
                        <a:cs typeface="Times New Roman" panose="02020603050405020304" pitchFamily="16" charset="0"/>
                      </a:rPr>
                      <m:t>≥</m:t>
                    </m:r>
                    <m:r>
                      <a:rPr lang="en-US" altLang="zh-CN" sz="3200" b="0" i="1" smtClean="0">
                        <a:latin typeface="Cambria Math" panose="02040503050406030204"/>
                        <a:ea typeface="Cambria Math" panose="02040503050406030204"/>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3200" i="1">
                            <a:latin typeface="Cambria Math" panose="02040503050406030204"/>
                            <a:ea typeface="黑体" panose="02010609060101010101" pitchFamily="49" charset="-122"/>
                            <a:cs typeface="Times New Roman" panose="02020603050405020304" pitchFamily="16" charset="0"/>
                          </a:rPr>
                          <m:t>𝜆</m:t>
                        </m:r>
                      </m:e>
                      <m:sub>
                        <m:r>
                          <a:rPr lang="en-US" altLang="zh-CN" sz="3200" b="0" i="1" smtClean="0">
                            <a:latin typeface="Cambria Math" panose="02040503050406030204"/>
                            <a:ea typeface="黑体" panose="02010609060101010101" pitchFamily="49" charset="-122"/>
                            <a:cs typeface="Times New Roman" panose="02020603050405020304" pitchFamily="16" charset="0"/>
                          </a:rPr>
                          <m:t>𝑑</m:t>
                        </m:r>
                      </m:sub>
                    </m:sSub>
                  </m:oMath>
                </a14:m>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lvl="1">
                  <a:lnSpc>
                    <a:spcPct val="15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 </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取前</a:t>
                </a:r>
                <a14:m>
                  <m:oMath xmlns:m="http://schemas.openxmlformats.org/officeDocument/2006/math">
                    <m:r>
                      <a:rPr lang="en-US" altLang="zh-CN" sz="3200" i="1">
                        <a:latin typeface="Cambria Math" panose="02040503050406030204"/>
                        <a:ea typeface="Cambria Math" panose="02040503050406030204"/>
                        <a:cs typeface="Times New Roman" panose="02020603050405020304" pitchFamily="16" charset="0"/>
                      </a:rPr>
                      <m:t>𝑙</m:t>
                    </m:r>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个最大特征根所对应特征向量</a:t>
                </a:r>
                <a14:m>
                  <m:oMath xmlns:m="http://schemas.openxmlformats.org/officeDocument/2006/math">
                    <m:sSub>
                      <m:sSubPr>
                        <m:ctrlPr>
                          <a:rPr lang="en-US" altLang="zh-CN" sz="3200" b="1" i="1">
                            <a:latin typeface="Cambria Math" panose="02040503050406030204" pitchFamily="18" charset="0"/>
                          </a:rPr>
                        </m:ctrlPr>
                      </m:sSubPr>
                      <m:e>
                        <m:r>
                          <a:rPr lang="en-US" altLang="zh-CN" sz="3200" b="1" i="1">
                            <a:latin typeface="Cambria Math" panose="02040503050406030204"/>
                          </a:rPr>
                          <m:t>𝒘</m:t>
                        </m:r>
                      </m:e>
                      <m:sub>
                        <m:r>
                          <a:rPr lang="en-US" altLang="zh-CN" sz="3200" b="1" i="1">
                            <a:latin typeface="Cambria Math" panose="02040503050406030204"/>
                          </a:rPr>
                          <m:t>𝟏</m:t>
                        </m:r>
                      </m:sub>
                    </m:sSub>
                    <m:r>
                      <a:rPr lang="en-US" altLang="zh-CN" sz="3200" b="1" i="1">
                        <a:latin typeface="Cambria Math" panose="02040503050406030204"/>
                      </a:rPr>
                      <m:t>,</m:t>
                    </m:r>
                    <m:sSub>
                      <m:sSubPr>
                        <m:ctrlPr>
                          <a:rPr lang="en-US" altLang="zh-CN" sz="3200" b="1" i="1">
                            <a:latin typeface="Cambria Math" panose="02040503050406030204" pitchFamily="18" charset="0"/>
                          </a:rPr>
                        </m:ctrlPr>
                      </m:sSubPr>
                      <m:e>
                        <m:r>
                          <a:rPr lang="en-US" altLang="zh-CN" sz="3200" b="1" i="1">
                            <a:latin typeface="Cambria Math" panose="02040503050406030204"/>
                          </a:rPr>
                          <m:t>𝒘</m:t>
                        </m:r>
                      </m:e>
                      <m:sub>
                        <m:r>
                          <a:rPr lang="en-US" altLang="zh-CN" sz="3200" b="1" i="1">
                            <a:latin typeface="Cambria Math" panose="02040503050406030204"/>
                          </a:rPr>
                          <m:t>𝟐</m:t>
                        </m:r>
                      </m:sub>
                    </m:sSub>
                    <m:r>
                      <a:rPr lang="en-US" altLang="zh-CN" sz="3200" b="1" i="1">
                        <a:latin typeface="Cambria Math" panose="02040503050406030204"/>
                      </a:rPr>
                      <m:t>,…,</m:t>
                    </m:r>
                    <m:sSub>
                      <m:sSubPr>
                        <m:ctrlPr>
                          <a:rPr lang="en-US" altLang="zh-CN" sz="3200" b="1" i="1">
                            <a:latin typeface="Cambria Math" panose="02040503050406030204" pitchFamily="18" charset="0"/>
                          </a:rPr>
                        </m:ctrlPr>
                      </m:sSubPr>
                      <m:e>
                        <m:r>
                          <a:rPr lang="en-US" altLang="zh-CN" sz="3200" b="1" i="1">
                            <a:latin typeface="Cambria Math" panose="02040503050406030204"/>
                          </a:rPr>
                          <m:t>𝒘</m:t>
                        </m:r>
                      </m:e>
                      <m:sub>
                        <m:r>
                          <a:rPr lang="en-US" altLang="zh-CN" sz="3200" b="1" i="1">
                            <a:latin typeface="Cambria Math" panose="02040503050406030204"/>
                          </a:rPr>
                          <m:t>𝒍</m:t>
                        </m:r>
                      </m:sub>
                    </m:sSub>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组成映射矩阵</a:t>
                </a:r>
                <a14:m>
                  <m:oMath xmlns:m="http://schemas.openxmlformats.org/officeDocument/2006/math">
                    <m:r>
                      <a:rPr lang="en-US" altLang="zh-CN" sz="3200" b="1">
                        <a:latin typeface="Cambria Math" panose="02040503050406030204"/>
                      </a:rPr>
                      <m:t>𝐖</m:t>
                    </m:r>
                  </m:oMath>
                </a14:m>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lvl="1">
                  <a:lnSpc>
                    <a:spcPct val="15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：将每个人脸</a:t>
                </a:r>
                <a14:m>
                  <m:oMath xmlns:m="http://schemas.openxmlformats.org/officeDocument/2006/math">
                    <m:r>
                      <a:rPr lang="zh-CN" altLang="en-US" sz="3200" i="1" smtClean="0">
                        <a:latin typeface="Cambria Math" panose="02040503050406030204"/>
                        <a:ea typeface="黑体" panose="02010609060101010101" pitchFamily="49" charset="-122"/>
                        <a:cs typeface="Times New Roman" panose="02020603050405020304" pitchFamily="16" charset="0"/>
                      </a:rPr>
                      <m:t>图像</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a:latin typeface="Cambria Math" panose="02040503050406030204"/>
                            <a:ea typeface="黑体" panose="02010609060101010101" pitchFamily="49" charset="-122"/>
                            <a:cs typeface="Times New Roman" panose="02020603050405020304" pitchFamily="16" charset="0"/>
                          </a:rPr>
                          <m:t>𝒙</m:t>
                        </m:r>
                      </m:e>
                      <m:sub>
                        <m:r>
                          <a:rPr lang="en-US" altLang="zh-CN" sz="3200" i="1">
                            <a:latin typeface="Cambria Math" panose="02040503050406030204"/>
                            <a:ea typeface="黑体" panose="02010609060101010101" pitchFamily="49" charset="-122"/>
                            <a:cs typeface="Times New Roman" panose="02020603050405020304" pitchFamily="16" charset="0"/>
                          </a:rPr>
                          <m:t>𝑖</m:t>
                        </m:r>
                      </m:sub>
                    </m:sSub>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按照如下方法降维：</a:t>
                </a:r>
                <a14:m>
                  <m:oMath xmlns:m="http://schemas.openxmlformats.org/officeDocument/2006/math">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a:latin typeface="Cambria Math" panose="02040503050406030204"/>
                                    <a:ea typeface="黑体" panose="02010609060101010101" pitchFamily="49" charset="-122"/>
                                    <a:cs typeface="Times New Roman" panose="02020603050405020304" pitchFamily="16" charset="0"/>
                                  </a:rPr>
                                  <m:t>𝒙</m:t>
                                </m:r>
                              </m:e>
                              <m:sub>
                                <m:r>
                                  <a:rPr lang="en-US" altLang="zh-CN" sz="3200" i="1">
                                    <a:latin typeface="Cambria Math" panose="02040503050406030204"/>
                                    <a:ea typeface="黑体" panose="02010609060101010101" pitchFamily="49" charset="-122"/>
                                    <a:cs typeface="Times New Roman" panose="02020603050405020304" pitchFamily="16" charset="0"/>
                                  </a:rPr>
                                  <m:t>𝑖</m:t>
                                </m:r>
                              </m:sub>
                            </m:sSub>
                          </m:e>
                        </m:d>
                      </m:e>
                      <m:sub>
                        <m:r>
                          <a:rPr lang="en-US" altLang="zh-CN" sz="3200" i="1">
                            <a:latin typeface="Cambria Math" panose="02040503050406030204"/>
                            <a:ea typeface="黑体" panose="02010609060101010101" pitchFamily="49" charset="-122"/>
                            <a:cs typeface="Times New Roman" panose="02020603050405020304" pitchFamily="16" charset="0"/>
                          </a:rPr>
                          <m:t>1</m:t>
                        </m:r>
                        <m:r>
                          <a:rPr lang="en-US" altLang="zh-CN" sz="3200" i="1">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𝑑</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a:ea typeface="黑体" panose="02010609060101010101" pitchFamily="49" charset="-122"/>
                            <a:cs typeface="Times New Roman" panose="02020603050405020304" pitchFamily="16" charset="0"/>
                          </a:rPr>
                          <m:t>(</m:t>
                        </m:r>
                        <m:r>
                          <a:rPr lang="en-US" altLang="zh-CN" sz="3200" b="1">
                            <a:latin typeface="Cambria Math" panose="02040503050406030204"/>
                            <a:ea typeface="黑体" panose="02010609060101010101" pitchFamily="49" charset="-122"/>
                            <a:cs typeface="Times New Roman" panose="02020603050405020304" pitchFamily="16" charset="0"/>
                          </a:rPr>
                          <m:t>𝐖</m:t>
                        </m:r>
                        <m:r>
                          <a:rPr lang="en-US" altLang="zh-CN" sz="3200" i="1">
                            <a:latin typeface="Cambria Math" panose="02040503050406030204"/>
                            <a:ea typeface="黑体" panose="02010609060101010101" pitchFamily="49" charset="-122"/>
                            <a:cs typeface="Times New Roman" panose="02020603050405020304" pitchFamily="16" charset="0"/>
                          </a:rPr>
                          <m:t>)</m:t>
                        </m:r>
                      </m:e>
                      <m:sub>
                        <m:r>
                          <a:rPr lang="en-US" altLang="zh-CN" sz="3200" i="1">
                            <a:latin typeface="Cambria Math" panose="02040503050406030204"/>
                            <a:ea typeface="黑体" panose="02010609060101010101" pitchFamily="49" charset="-122"/>
                            <a:cs typeface="Times New Roman" panose="02020603050405020304" pitchFamily="16" charset="0"/>
                          </a:rPr>
                          <m:t>𝑑</m:t>
                        </m:r>
                        <m:r>
                          <a:rPr lang="en-US" altLang="zh-CN" sz="3200" i="1">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𝑙</m:t>
                        </m:r>
                      </m:sub>
                    </m:sSub>
                    <m:r>
                      <a:rPr lang="en-US" altLang="zh-CN" sz="3200">
                        <a:latin typeface="Cambria Math" panose="02040503050406030204"/>
                        <a:ea typeface="黑体" panose="02010609060101010101" pitchFamily="49" charset="-122"/>
                        <a:cs typeface="Times New Roman" panose="02020603050405020304" pitchFamily="16" charset="0"/>
                      </a:rPr>
                      <m:t>=</m:t>
                    </m:r>
                    <m:r>
                      <a:rPr lang="en-US" altLang="zh-CN" sz="3200">
                        <a:latin typeface="Cambria Math" panose="02040503050406030204"/>
                        <a:ea typeface="黑体" panose="02010609060101010101" pitchFamily="49" charset="-122"/>
                        <a:cs typeface="Times New Roman" panose="02020603050405020304" pitchFamily="16" charset="0"/>
                      </a:rPr>
                      <m:t>1</m:t>
                    </m:r>
                    <m:r>
                      <a:rPr lang="en-US" altLang="zh-CN" sz="3200" i="1">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𝑙</m:t>
                    </m:r>
                  </m:oMath>
                </a14:m>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236" r="3" b="3"/>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特征人脸方法</a:t>
            </a:r>
            <a:r>
              <a:rPr lang="en-US" altLang="zh-CN" dirty="0"/>
              <a:t>: </a:t>
            </a:r>
            <a:r>
              <a:rPr lang="zh-CN" altLang="en-US" dirty="0">
                <a:solidFill>
                  <a:srgbClr val="C00000"/>
                </a:solidFill>
              </a:rPr>
              <a:t>算法描述</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每个人脸特征向量𝐰</a:t>
            </a:r>
            <a:r>
              <a:rPr lang="en-US" altLang="zh-CN" dirty="0"/>
              <a:t>_</a:t>
            </a:r>
            <a:r>
              <a:rPr lang="zh-CN" altLang="en-US" dirty="0"/>
              <a:t>𝑖与原始人脸数据𝒙</a:t>
            </a:r>
            <a:r>
              <a:rPr lang="en-US" altLang="zh-CN" dirty="0"/>
              <a:t>_</a:t>
            </a:r>
            <a:r>
              <a:rPr lang="zh-CN" altLang="en-US" dirty="0"/>
              <a:t>𝑖的维数是一样的，均为</a:t>
            </a:r>
            <a:r>
              <a:rPr lang="en-US" altLang="zh-CN" dirty="0"/>
              <a:t>1024</a:t>
            </a:r>
            <a:r>
              <a:rPr lang="zh-CN" altLang="en-US" dirty="0"/>
              <a:t>。</a:t>
            </a:r>
            <a:endParaRPr lang="zh-CN" altLang="en-US" dirty="0"/>
          </a:p>
          <a:p>
            <a:r>
              <a:rPr lang="zh-CN" altLang="en-US" dirty="0"/>
              <a:t>可将每个特征向量还原为</a:t>
            </a:r>
            <a:r>
              <a:rPr lang="en-US" altLang="zh-CN" dirty="0"/>
              <a:t>32×32</a:t>
            </a:r>
            <a:r>
              <a:rPr lang="zh-CN" altLang="en-US" dirty="0"/>
              <a:t>的人脸图像，称之为特征人脸，因此可得到𝑙个特征人脸。</a:t>
            </a:r>
            <a:endParaRPr lang="zh-CN" altLang="en-US" dirty="0"/>
          </a:p>
          <a:p>
            <a:endParaRPr lang="zh-CN" altLang="en-US"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16897" y="3330629"/>
            <a:ext cx="2563255" cy="284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675" y="3355031"/>
            <a:ext cx="2644588" cy="281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1920315" y="5890585"/>
            <a:ext cx="9381098" cy="705834"/>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accent2">
                        <a:gamma/>
                        <a:shade val="89804"/>
                        <a:invGamma/>
                      </a:schemeClr>
                    </a:gs>
                  </a:gsLst>
                  <a:path path="rect">
                    <a:fillToRect r="100000" b="100000"/>
                  </a:path>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ts val="1000"/>
              </a:spcBef>
              <a:buClr>
                <a:srgbClr val="2665AB"/>
              </a:buClr>
              <a:buSzPct val="100000"/>
              <a:defRPr/>
            </a:pPr>
            <a:r>
              <a:rPr lang="en-US" altLang="zh-CN" sz="3000" b="1" dirty="0">
                <a:ea typeface="黑体" panose="02010609060101010101" pitchFamily="49" charset="-122"/>
              </a:rPr>
              <a:t>400</a:t>
            </a:r>
            <a:r>
              <a:rPr lang="zh-CN" altLang="en-US" sz="3000" b="1" dirty="0">
                <a:ea typeface="黑体" panose="02010609060101010101" pitchFamily="49" charset="-122"/>
              </a:rPr>
              <a:t>个人脸（左）和与之对应的</a:t>
            </a:r>
            <a:r>
              <a:rPr lang="en-US" altLang="zh-CN" sz="3000" b="1" dirty="0">
                <a:ea typeface="黑体" panose="02010609060101010101" pitchFamily="49" charset="-122"/>
              </a:rPr>
              <a:t>36</a:t>
            </a:r>
            <a:r>
              <a:rPr lang="zh-CN" altLang="en-US" sz="3000" b="1" dirty="0">
                <a:ea typeface="黑体" panose="02010609060101010101" pitchFamily="49" charset="-122"/>
              </a:rPr>
              <a:t>个特征人脸</a:t>
            </a:r>
            <a:endParaRPr lang="zh-CN" altLang="en-US" sz="3000" b="1" dirty="0">
              <a:ea typeface="黑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基于特征人脸的降维</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将每幅人脸分别与每个特征人脸做矩阵乘法，得到一个相关系数</a:t>
            </a:r>
            <a:endParaRPr lang="zh-CN" altLang="en-US" dirty="0"/>
          </a:p>
          <a:p>
            <a:r>
              <a:rPr lang="zh-CN" altLang="en-US" dirty="0"/>
              <a:t>每幅人脸得到𝑙个相关系数⇒每幅人脸从</a:t>
            </a:r>
            <a:r>
              <a:rPr lang="en-US" altLang="zh-CN" dirty="0"/>
              <a:t>1024</a:t>
            </a:r>
            <a:r>
              <a:rPr lang="zh-CN" altLang="en-US" dirty="0"/>
              <a:t>维约减到𝑙维</a:t>
            </a:r>
            <a:endParaRPr lang="zh-CN" altLang="en-US" dirty="0"/>
          </a:p>
          <a:p>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6269" y="3719691"/>
            <a:ext cx="719099" cy="1191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5" name="TextBox 10"/>
              <p:cNvSpPr txBox="1"/>
              <p:nvPr/>
            </p:nvSpPr>
            <p:spPr>
              <a:xfrm>
                <a:off x="2758031" y="1226027"/>
                <a:ext cx="1750533" cy="5071517"/>
              </a:xfrm>
              <a:prstGeom prst="rect">
                <a:avLst/>
              </a:prstGeom>
              <a:noFill/>
            </p:spPr>
            <p:txBody>
              <a:bodyPr wrap="square" rtlCol="0">
                <a:spAutoFit/>
              </a:bodyPr>
              <a:lstStyle/>
              <a:p>
                <a:pPr>
                  <a:lnSpc>
                    <a:spcPct val="150000"/>
                  </a:lnSpc>
                  <a:spcBef>
                    <a:spcPts val="1000"/>
                  </a:spcBef>
                  <a:buClr>
                    <a:srgbClr val="2665AB"/>
                  </a:buClr>
                  <a:buSzPct val="100000"/>
                </a:pPr>
                <a14:m>
                  <m:oMathPara xmlns:m="http://schemas.openxmlformats.org/officeDocument/2006/math">
                    <m:oMathParaPr>
                      <m:jc m:val="centerGroup"/>
                    </m:oMathParaPr>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d>
                            <m:dPr>
                              <m:begChr m:val="["/>
                              <m:endChr m:val="]"/>
                              <m:ctrlPr>
                                <a:rPr lang="en-US" altLang="zh-CN" sz="3000" b="1" i="1">
                                  <a:latin typeface="Cambria Math" panose="02040503050406030204" pitchFamily="18" charset="0"/>
                                  <a:ea typeface="黑体" panose="02010609060101010101" pitchFamily="49" charset="-122"/>
                                </a:rPr>
                              </m:ctrlPr>
                            </m:dPr>
                            <m:e>
                              <m:eqArr>
                                <m:eqArrPr>
                                  <m:ctrlPr>
                                    <a:rPr lang="en-US" altLang="zh-CN" sz="3000" b="1" i="1">
                                      <a:latin typeface="Cambria Math" panose="02040503050406030204" pitchFamily="18" charset="0"/>
                                      <a:ea typeface="黑体" panose="02010609060101010101" pitchFamily="49" charset="-122"/>
                                    </a:rPr>
                                  </m:ctrlPr>
                                </m:eqArrPr>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qArr>
                            </m:e>
                          </m:d>
                        </m:e>
                        <m:sub>
                          <m:r>
                            <a:rPr lang="en-US" altLang="zh-CN" sz="3000" b="1">
                              <a:latin typeface="Cambria Math" panose="02040503050406030204" pitchFamily="18" charset="0"/>
                              <a:ea typeface="黑体" panose="02010609060101010101" pitchFamily="49" charset="-122"/>
                            </a:rPr>
                            <m:t>1024</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1</m:t>
                          </m:r>
                        </m:sub>
                      </m:sSub>
                    </m:oMath>
                  </m:oMathPara>
                </a14:m>
                <a:endParaRPr lang="zh-CN" altLang="en-US" sz="3000" b="1" dirty="0">
                  <a:ea typeface="黑体" panose="02010609060101010101" pitchFamily="49" charset="-122"/>
                </a:endParaRPr>
              </a:p>
            </p:txBody>
          </p:sp>
        </mc:Choice>
        <mc:Fallback>
          <p:sp>
            <p:nvSpPr>
              <p:cNvPr id="5" name="TextBox 10"/>
              <p:cNvSpPr txBox="1">
                <a:spLocks noRot="1" noChangeAspect="1" noMove="1" noResize="1" noEditPoints="1" noAdjustHandles="1" noChangeArrowheads="1" noChangeShapeType="1" noTextEdit="1"/>
              </p:cNvSpPr>
              <p:nvPr/>
            </p:nvSpPr>
            <p:spPr>
              <a:xfrm>
                <a:off x="2758031" y="1226027"/>
                <a:ext cx="1750533" cy="5071517"/>
              </a:xfrm>
              <a:prstGeom prst="rect">
                <a:avLst/>
              </a:prstGeom>
              <a:blipFill rotWithShape="1">
                <a:blip r:embed="rId2"/>
                <a:stretch>
                  <a:fillRect l="-13" t="-9" r="4"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3268490" y="3306568"/>
                <a:ext cx="573223" cy="55399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n-US" altLang="zh-CN" sz="3000" b="1">
                          <a:latin typeface="Cambria Math" panose="02040503050406030204" pitchFamily="18" charset="0"/>
                          <a:ea typeface="黑体" panose="02010609060101010101" pitchFamily="49" charset="-122"/>
                        </a:rPr>
                        <m:t>T</m:t>
                      </m:r>
                    </m:oMath>
                  </m:oMathPara>
                </a14:m>
                <a:endParaRPr lang="zh-CN" altLang="en-US" sz="3000" b="1" dirty="0">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3268490" y="3306568"/>
                <a:ext cx="573223" cy="553998"/>
              </a:xfrm>
              <a:prstGeom prst="rect">
                <a:avLst/>
              </a:prstGeom>
              <a:blipFill rotWithShape="1">
                <a:blip r:embed="rId3"/>
                <a:stretch>
                  <a:fillRect l="-25" t="-22" r="104" b="72"/>
                </a:stretch>
              </a:blipFill>
            </p:spPr>
            <p:txBody>
              <a:bodyPr/>
              <a:lstStyle/>
              <a:p>
                <a:r>
                  <a:rPr lang="zh-CN" altLang="en-US">
                    <a:noFill/>
                  </a:rPr>
                  <a:t> </a:t>
                </a:r>
              </a:p>
            </p:txBody>
          </p:sp>
        </mc:Fallback>
      </mc:AlternateContent>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945" y="3865849"/>
            <a:ext cx="573223" cy="948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8" name="TextBox 11"/>
              <p:cNvSpPr txBox="1"/>
              <p:nvPr/>
            </p:nvSpPr>
            <p:spPr>
              <a:xfrm>
                <a:off x="4850220" y="1290361"/>
                <a:ext cx="1750533" cy="5071517"/>
              </a:xfrm>
              <a:prstGeom prst="rect">
                <a:avLst/>
              </a:prstGeom>
              <a:noFill/>
            </p:spPr>
            <p:txBody>
              <a:bodyPr wrap="square" rtlCol="0">
                <a:spAutoFit/>
              </a:bodyPr>
              <a:lstStyle/>
              <a:p>
                <a:pPr>
                  <a:lnSpc>
                    <a:spcPct val="150000"/>
                  </a:lnSpc>
                  <a:spcBef>
                    <a:spcPts val="1000"/>
                  </a:spcBef>
                  <a:buClr>
                    <a:srgbClr val="2665AB"/>
                  </a:buClr>
                  <a:buSzPct val="100000"/>
                </a:pPr>
                <a14:m>
                  <m:oMathPara xmlns:m="http://schemas.openxmlformats.org/officeDocument/2006/math">
                    <m:oMathParaPr>
                      <m:jc m:val="centerGroup"/>
                    </m:oMathParaPr>
                    <m:oMath xmlns:m="http://schemas.openxmlformats.org/officeDocument/2006/math">
                      <m:sSub>
                        <m:sSubPr>
                          <m:ctrlPr>
                            <a:rPr lang="en-US" altLang="zh-CN" sz="3000" b="1" i="1">
                              <a:latin typeface="Cambria Math" panose="02040503050406030204" pitchFamily="18" charset="0"/>
                              <a:ea typeface="黑体" panose="02010609060101010101" pitchFamily="49" charset="-122"/>
                            </a:rPr>
                          </m:ctrlPr>
                        </m:sSubPr>
                        <m:e>
                          <m:d>
                            <m:dPr>
                              <m:begChr m:val="["/>
                              <m:endChr m:val="]"/>
                              <m:ctrlPr>
                                <a:rPr lang="en-US" altLang="zh-CN" sz="3000" b="1" i="1">
                                  <a:latin typeface="Cambria Math" panose="02040503050406030204" pitchFamily="18" charset="0"/>
                                  <a:ea typeface="黑体" panose="02010609060101010101" pitchFamily="49" charset="-122"/>
                                </a:rPr>
                              </m:ctrlPr>
                            </m:dPr>
                            <m:e>
                              <m:eqArr>
                                <m:eqArrPr>
                                  <m:ctrlPr>
                                    <a:rPr lang="en-US" altLang="zh-CN" sz="3000" b="1" i="1">
                                      <a:latin typeface="Cambria Math" panose="02040503050406030204" pitchFamily="18" charset="0"/>
                                      <a:ea typeface="黑体" panose="02010609060101010101" pitchFamily="49" charset="-122"/>
                                    </a:rPr>
                                  </m:ctrlPr>
                                </m:eqArrPr>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
                                  <m:r>
                                    <a:rPr lang="en-US" altLang="zh-CN" sz="3000" b="1">
                                      <a:latin typeface="Cambria Math" panose="02040503050406030204" pitchFamily="18" charset="0"/>
                                      <a:ea typeface="黑体" panose="02010609060101010101" pitchFamily="49" charset="-122"/>
                                    </a:rPr>
                                    <m:t>…</m:t>
                                  </m:r>
                                </m:e>
                              </m:eqArr>
                            </m:e>
                          </m:d>
                        </m:e>
                        <m:sub>
                          <m:r>
                            <a:rPr lang="en-US" altLang="zh-CN" sz="3000" b="1">
                              <a:latin typeface="Cambria Math" panose="02040503050406030204" pitchFamily="18" charset="0"/>
                              <a:ea typeface="黑体" panose="02010609060101010101" pitchFamily="49" charset="-122"/>
                            </a:rPr>
                            <m:t>1024</m:t>
                          </m:r>
                          <m:r>
                            <a:rPr lang="en-US" altLang="zh-CN" sz="3000" b="1">
                              <a:latin typeface="Cambria Math" panose="02040503050406030204" pitchFamily="18" charset="0"/>
                              <a:ea typeface="黑体" panose="02010609060101010101" pitchFamily="49" charset="-122"/>
                            </a:rPr>
                            <m:t>×</m:t>
                          </m:r>
                          <m:r>
                            <a:rPr lang="en-US" altLang="zh-CN" sz="3000" b="1">
                              <a:latin typeface="Cambria Math" panose="02040503050406030204" pitchFamily="18" charset="0"/>
                              <a:ea typeface="黑体" panose="02010609060101010101" pitchFamily="49" charset="-122"/>
                            </a:rPr>
                            <m:t>1</m:t>
                          </m:r>
                        </m:sub>
                      </m:sSub>
                    </m:oMath>
                  </m:oMathPara>
                </a14:m>
                <a:endParaRPr lang="zh-CN" altLang="en-US" sz="3000" b="1" dirty="0">
                  <a:ea typeface="黑体" panose="02010609060101010101" pitchFamily="49" charset="-122"/>
                </a:endParaRPr>
              </a:p>
            </p:txBody>
          </p:sp>
        </mc:Choice>
        <mc:Fallback>
          <p:sp>
            <p:nvSpPr>
              <p:cNvPr id="8" name="TextBox 11"/>
              <p:cNvSpPr txBox="1">
                <a:spLocks noRot="1" noChangeAspect="1" noMove="1" noResize="1" noEditPoints="1" noAdjustHandles="1" noChangeArrowheads="1" noChangeShapeType="1" noTextEdit="1"/>
              </p:cNvSpPr>
              <p:nvPr/>
            </p:nvSpPr>
            <p:spPr>
              <a:xfrm>
                <a:off x="4850220" y="1290361"/>
                <a:ext cx="1750533" cy="5071517"/>
              </a:xfrm>
              <a:prstGeom prst="rect">
                <a:avLst/>
              </a:prstGeom>
              <a:blipFill rotWithShape="1">
                <a:blip r:embed="rId2"/>
                <a:stretch>
                  <a:fillRect l="-5" t="-1" r="32" b="9"/>
                </a:stretch>
              </a:blipFill>
            </p:spPr>
            <p:txBody>
              <a:bodyPr/>
              <a:lstStyle/>
              <a:p>
                <a:r>
                  <a:rPr lang="zh-CN" altLang="en-US">
                    <a:noFill/>
                  </a:rPr>
                  <a:t> </a:t>
                </a:r>
              </a:p>
            </p:txBody>
          </p:sp>
        </mc:Fallback>
      </mc:AlternateContent>
      <p:sp>
        <p:nvSpPr>
          <p:cNvPr id="9" name="右箭头 3"/>
          <p:cNvSpPr/>
          <p:nvPr/>
        </p:nvSpPr>
        <p:spPr>
          <a:xfrm>
            <a:off x="5883470" y="4190631"/>
            <a:ext cx="841153" cy="62324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0" name="圆角矩形 14"/>
          <p:cNvSpPr/>
          <p:nvPr/>
        </p:nvSpPr>
        <p:spPr>
          <a:xfrm>
            <a:off x="6863416" y="3583567"/>
            <a:ext cx="4886326" cy="22421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spcBef>
                <a:spcPts val="1000"/>
              </a:spcBef>
              <a:buClr>
                <a:srgbClr val="2665AB"/>
              </a:buClr>
              <a:buSzPct val="100000"/>
            </a:pPr>
            <a:r>
              <a:rPr lang="zh-CN" altLang="en-US" sz="3000" b="1" dirty="0">
                <a:solidFill>
                  <a:schemeClr val="tx1"/>
                </a:solidFill>
                <a:ea typeface="黑体" panose="02010609060101010101" pitchFamily="49" charset="-122"/>
              </a:rPr>
              <a:t>每幅人脸图像与特征人脸做矩阵乘法得到一个相关系数</a:t>
            </a:r>
            <a:endParaRPr lang="en-US" altLang="zh-CN" sz="3000" b="1" dirty="0">
              <a:solidFill>
                <a:schemeClr val="tx1"/>
              </a:solidFill>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基于特征人脸的降维</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由于每幅人脸是所有特征人脸的线性组合，因此就实现人脸从“像素点表达”到“特征人脸表达”的转变。每幅人脸从</a:t>
                </a:r>
                <a:r>
                  <a:rPr lang="en-US" altLang="zh-CN" dirty="0"/>
                  <a:t>1024</a:t>
                </a:r>
                <a:r>
                  <a:rPr lang="zh-CN" altLang="en-US" dirty="0"/>
                  <a:t>维约减到𝑙维。</a:t>
                </a:r>
                <a:endParaRPr lang="en-US" altLang="zh-CN" dirty="0"/>
              </a:p>
              <a:p>
                <a:r>
                  <a:rPr lang="zh-CN" altLang="en-US" dirty="0">
                    <a:latin typeface="Times New Roman" panose="02020603050405020304" pitchFamily="16" charset="0"/>
                    <a:ea typeface="黑体" panose="02010609060101010101" pitchFamily="49" charset="-122"/>
                    <a:cs typeface="Times New Roman" panose="02020603050405020304" pitchFamily="16" charset="0"/>
                  </a:rPr>
                  <a:t>使用</a:t>
                </a:r>
                <a14:m>
                  <m:oMath xmlns:m="http://schemas.openxmlformats.org/officeDocument/2006/math">
                    <m:r>
                      <a:rPr lang="en-US" altLang="zh-CN" i="1">
                        <a:latin typeface="Cambria Math" panose="02040503050406030204"/>
                        <a:ea typeface="Cambria Math" panose="02040503050406030204"/>
                        <a:cs typeface="Times New Roman" panose="02020603050405020304" pitchFamily="16" charset="0"/>
                      </a:rPr>
                      <m:t>𝑙</m:t>
                    </m:r>
                  </m:oMath>
                </a14:m>
                <a:r>
                  <a:rPr lang="zh-CN" altLang="en-US" dirty="0">
                    <a:ea typeface="黑体" panose="02010609060101010101" pitchFamily="49" charset="-122"/>
                  </a:rPr>
                  <a:t>个特征人脸的线性组合来表达</a:t>
                </a:r>
                <a:r>
                  <a:rPr lang="zh-CN" altLang="en-US" dirty="0">
                    <a:latin typeface="Times New Roman" panose="02020603050405020304" pitchFamily="16" charset="0"/>
                    <a:ea typeface="黑体" panose="02010609060101010101" pitchFamily="49" charset="-122"/>
                    <a:cs typeface="Times New Roman" panose="02020603050405020304" pitchFamily="16" charset="0"/>
                  </a:rPr>
                  <a:t>原始人脸数据</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b="1" i="1">
                            <a:latin typeface="Cambria Math" panose="02040503050406030204"/>
                            <a:ea typeface="黑体" panose="02010609060101010101" pitchFamily="49" charset="-122"/>
                            <a:cs typeface="Times New Roman" panose="02020603050405020304" pitchFamily="16" charset="0"/>
                          </a:rPr>
                          <m:t>𝒙</m:t>
                        </m:r>
                      </m:e>
                      <m:sub>
                        <m:r>
                          <a:rPr lang="en-US" altLang="zh-CN" i="1">
                            <a:latin typeface="Cambria Math" panose="02040503050406030204"/>
                            <a:ea typeface="黑体" panose="02010609060101010101" pitchFamily="49" charset="-122"/>
                            <a:cs typeface="Times New Roman" panose="02020603050405020304" pitchFamily="16" charset="0"/>
                          </a:rPr>
                          <m:t>𝑖</m:t>
                        </m:r>
                      </m:sub>
                    </m:sSub>
                  </m:oMath>
                </a14:m>
                <a:endParaRPr lang="zh-CN" altLang="en-US" dirty="0"/>
              </a:p>
              <a:p>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云形标注 25"/>
              <p:cNvSpPr/>
              <p:nvPr/>
            </p:nvSpPr>
            <p:spPr>
              <a:xfrm>
                <a:off x="2707480" y="3336131"/>
                <a:ext cx="7936707" cy="3086100"/>
              </a:xfrm>
              <a:prstGeom prst="cloudCallout">
                <a:avLst>
                  <a:gd name="adj1" fmla="val -59357"/>
                  <a:gd name="adj2" fmla="val -36342"/>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ltLang="zh-CN" sz="2400" b="1" dirty="0">
                  <a:solidFill>
                    <a:schemeClr val="tx1"/>
                  </a:solidFill>
                  <a:ea typeface="黑体" panose="02010609060101010101" pitchFamily="49" charset="-122"/>
                </a:endParaRPr>
              </a:p>
              <a:p>
                <a:endParaRPr lang="en-US" altLang="zh-CN" sz="2400" b="1" dirty="0">
                  <a:solidFill>
                    <a:schemeClr val="tx1"/>
                  </a:solidFill>
                  <a:ea typeface="黑体" panose="02010609060101010101" pitchFamily="49" charset="-122"/>
                </a:endParaRPr>
              </a:p>
              <a:p>
                <a:endParaRPr lang="en-US" altLang="zh-CN" sz="2400" b="1" dirty="0">
                  <a:solidFill>
                    <a:schemeClr val="tx1"/>
                  </a:solidFill>
                  <a:ea typeface="黑体" panose="02010609060101010101" pitchFamily="49" charset="-122"/>
                </a:endParaRPr>
              </a:p>
              <a:p>
                <a:r>
                  <a:rPr lang="zh-CN" altLang="en-US" sz="2400" b="1" dirty="0">
                    <a:solidFill>
                      <a:schemeClr val="tx1"/>
                    </a:solidFill>
                    <a:ea typeface="黑体" panose="02010609060101010101" pitchFamily="49" charset="-122"/>
                  </a:rPr>
                  <a:t>在后续人脸识别分类中，就使用这</a:t>
                </a:r>
                <a14:m>
                  <m:oMath xmlns:m="http://schemas.openxmlformats.org/officeDocument/2006/math">
                    <m:r>
                      <a:rPr lang="en-US" altLang="zh-CN" sz="2400" b="1">
                        <a:solidFill>
                          <a:schemeClr val="tx1"/>
                        </a:solidFill>
                        <a:latin typeface="Cambria Math" panose="02040503050406030204" pitchFamily="18" charset="0"/>
                      </a:rPr>
                      <m:t>𝑙</m:t>
                    </m:r>
                  </m:oMath>
                </a14:m>
                <a:r>
                  <a:rPr lang="zh-CN" altLang="en-US" sz="2400" b="1" dirty="0">
                    <a:solidFill>
                      <a:schemeClr val="tx1"/>
                    </a:solidFill>
                    <a:ea typeface="黑体" panose="02010609060101010101" pitchFamily="49" charset="-122"/>
                  </a:rPr>
                  <a:t>个系数来表示原始人脸图像。即计算两张人脸是否相似，不是去计算两个</a:t>
                </a:r>
                <a14:m>
                  <m:oMath xmlns:m="http://schemas.openxmlformats.org/officeDocument/2006/math">
                    <m:r>
                      <a:rPr lang="en-US" altLang="zh-CN" sz="2400" b="1">
                        <a:solidFill>
                          <a:schemeClr val="tx1"/>
                        </a:solidFill>
                        <a:latin typeface="Cambria Math" panose="02040503050406030204" pitchFamily="18" charset="0"/>
                      </a:rPr>
                      <m:t>32</m:t>
                    </m:r>
                    <m:r>
                      <a:rPr lang="en-US" altLang="zh-CN" sz="2400" b="1">
                        <a:solidFill>
                          <a:schemeClr val="tx1"/>
                        </a:solidFill>
                        <a:latin typeface="Cambria Math" panose="02040503050406030204" pitchFamily="18" charset="0"/>
                      </a:rPr>
                      <m:t>×</m:t>
                    </m:r>
                    <m:r>
                      <a:rPr lang="en-US" altLang="zh-CN" sz="2400" b="1">
                        <a:solidFill>
                          <a:schemeClr val="tx1"/>
                        </a:solidFill>
                        <a:latin typeface="Cambria Math" panose="02040503050406030204" pitchFamily="18" charset="0"/>
                      </a:rPr>
                      <m:t>32</m:t>
                    </m:r>
                  </m:oMath>
                </a14:m>
                <a:r>
                  <a:rPr lang="zh-CN" altLang="en-US" sz="2400" b="1" dirty="0">
                    <a:solidFill>
                      <a:schemeClr val="tx1"/>
                    </a:solidFill>
                    <a:ea typeface="黑体" panose="02010609060101010101" pitchFamily="49" charset="-122"/>
                  </a:rPr>
                  <a:t>矩阵是否相似，而是计算两个人脸所对应的</a:t>
                </a:r>
                <a14:m>
                  <m:oMath xmlns:m="http://schemas.openxmlformats.org/officeDocument/2006/math">
                    <m:r>
                      <a:rPr lang="en-US" altLang="zh-CN" sz="2400" b="1">
                        <a:solidFill>
                          <a:schemeClr val="tx1"/>
                        </a:solidFill>
                        <a:latin typeface="Cambria Math" panose="02040503050406030204" pitchFamily="18" charset="0"/>
                      </a:rPr>
                      <m:t>𝑙</m:t>
                    </m:r>
                  </m:oMath>
                </a14:m>
                <a:r>
                  <a:rPr lang="zh-CN" altLang="en-US" sz="2400" b="1" dirty="0">
                    <a:solidFill>
                      <a:schemeClr val="tx1"/>
                    </a:solidFill>
                    <a:ea typeface="黑体" panose="02010609060101010101" pitchFamily="49" charset="-122"/>
                  </a:rPr>
                  <a:t>个系数是否相似</a:t>
                </a:r>
                <a:endParaRPr lang="zh-CN" altLang="en-US" sz="2400" b="1" dirty="0">
                  <a:solidFill>
                    <a:schemeClr val="tx1"/>
                  </a:solidFill>
                  <a:ea typeface="黑体" panose="02010609060101010101" pitchFamily="49" charset="-122"/>
                </a:endParaRPr>
              </a:p>
              <a:p>
                <a:endParaRPr lang="en-US" altLang="zh-CN" sz="2400" b="1" dirty="0">
                  <a:solidFill>
                    <a:schemeClr val="tx1"/>
                  </a:solidFill>
                  <a:ea typeface="黑体" panose="02010609060101010101" pitchFamily="49" charset="-122"/>
                </a:endParaRPr>
              </a:p>
              <a:p>
                <a:endParaRPr lang="zh-CN" altLang="en-US" sz="2400" b="1" dirty="0">
                  <a:solidFill>
                    <a:schemeClr val="tx1"/>
                  </a:solidFill>
                  <a:ea typeface="黑体" panose="02010609060101010101" pitchFamily="49" charset="-122"/>
                </a:endParaRPr>
              </a:p>
            </p:txBody>
          </p:sp>
        </mc:Choice>
        <mc:Fallback>
          <p:sp>
            <p:nvSpPr>
              <p:cNvPr id="23" name="云形标注 25"/>
              <p:cNvSpPr>
                <a:spLocks noRot="1" noChangeAspect="1" noMove="1" noResize="1" noEditPoints="1" noAdjustHandles="1" noChangeArrowheads="1" noChangeShapeType="1" noTextEdit="1"/>
              </p:cNvSpPr>
              <p:nvPr/>
            </p:nvSpPr>
            <p:spPr>
              <a:xfrm>
                <a:off x="2707480" y="3336131"/>
                <a:ext cx="7936707" cy="3086100"/>
              </a:xfrm>
              <a:prstGeom prst="cloudCallout">
                <a:avLst>
                  <a:gd name="adj1" fmla="val -59357"/>
                  <a:gd name="adj2" fmla="val -36342"/>
                </a:avLst>
              </a:prstGeom>
              <a:blipFill rotWithShape="1">
                <a:blip r:embed="rId2"/>
                <a:stretch>
                  <a:fillRect l="-10519" t="-11744" r="-132" b="-6878"/>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人脸表达的方法对比：</a:t>
            </a:r>
            <a:r>
              <a:rPr lang="zh-CN" altLang="en-US" sz="3600" dirty="0">
                <a:solidFill>
                  <a:srgbClr val="C00000"/>
                </a:solidFill>
              </a:rPr>
              <a:t>聚类、主成份分析、非负矩阵分解</a:t>
            </a:r>
            <a:endParaRPr lang="zh-CN" altLang="en-US" sz="3600"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特征人脸表示：使用𝑙个特征人脸的线性组合来表达原始人脸数据</a:t>
                </a:r>
                <a14:m>
                  <m:oMath xmlns:m="http://schemas.openxmlformats.org/officeDocument/2006/math">
                    <m:sSub>
                      <m:sSubPr>
                        <m:ctrlPr>
                          <a:rPr lang="en-US" altLang="zh-CN" sz="320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a:latin typeface="Cambria Math" panose="02040503050406030204"/>
                            <a:ea typeface="黑体" panose="02010609060101010101" pitchFamily="49" charset="-122"/>
                            <a:cs typeface="Times New Roman" panose="02020603050405020304" pitchFamily="16" charset="0"/>
                          </a:rPr>
                          <m:t>𝒙</m:t>
                        </m:r>
                      </m:e>
                      <m:sub>
                        <m:r>
                          <a:rPr lang="en-US" altLang="zh-CN" sz="3200" i="1">
                            <a:latin typeface="Cambria Math" panose="02040503050406030204"/>
                            <a:ea typeface="黑体" panose="02010609060101010101" pitchFamily="49" charset="-122"/>
                            <a:cs typeface="Times New Roman" panose="02020603050405020304" pitchFamily="16" charset="0"/>
                          </a:rPr>
                          <m:t>𝑖</m:t>
                        </m:r>
                      </m:sub>
                    </m:sSub>
                  </m:oMath>
                </a14:m>
                <a:endParaRPr lang="zh-CN" altLang="en-US" dirty="0"/>
              </a:p>
              <a:p>
                <a:endParaRPr lang="en-US" altLang="zh-CN" dirty="0"/>
              </a:p>
              <a:p>
                <a:r>
                  <a:rPr lang="zh-CN" altLang="en-US" dirty="0"/>
                  <a:t>聚类表示：用待表示人脸最相似的聚类质心来表示</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620" y="1884638"/>
            <a:ext cx="406813" cy="494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5" name="TextBox 9"/>
              <p:cNvSpPr txBox="1"/>
              <p:nvPr/>
            </p:nvSpPr>
            <p:spPr>
              <a:xfrm>
                <a:off x="3492453" y="1965601"/>
                <a:ext cx="4106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黑体" panose="02010609060101010101" pitchFamily="49" charset="-122"/>
                        </a:rPr>
                        <m:t>=</m:t>
                      </m:r>
                    </m:oMath>
                  </m:oMathPara>
                </a14:m>
                <a:endParaRPr lang="zh-CN" altLang="en-US" dirty="0">
                  <a:ea typeface="黑体" panose="02010609060101010101" pitchFamily="49" charset="-122"/>
                </a:endParaRPr>
              </a:p>
            </p:txBody>
          </p:sp>
        </mc:Choice>
        <mc:Fallback>
          <p:sp>
            <p:nvSpPr>
              <p:cNvPr id="5" name="TextBox 9"/>
              <p:cNvSpPr txBox="1">
                <a:spLocks noRot="1" noChangeAspect="1" noMove="1" noResize="1" noEditPoints="1" noAdjustHandles="1" noChangeArrowheads="1" noChangeShapeType="1" noTextEdit="1"/>
              </p:cNvSpPr>
              <p:nvPr/>
            </p:nvSpPr>
            <p:spPr>
              <a:xfrm>
                <a:off x="3492453" y="1965601"/>
                <a:ext cx="410690" cy="369332"/>
              </a:xfrm>
              <a:prstGeom prst="rect">
                <a:avLst/>
              </a:prstGeom>
              <a:blipFill rotWithShape="1">
                <a:blip r:embed="rId3"/>
                <a:stretch>
                  <a:fillRect l="-143" t="-75" r="105"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17"/>
              <p:cNvSpPr txBox="1"/>
              <p:nvPr/>
            </p:nvSpPr>
            <p:spPr>
              <a:xfrm>
                <a:off x="3793048" y="1965601"/>
                <a:ext cx="75847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zh-CN" altLang="en-US" i="1" smtClean="0">
                              <a:latin typeface="Cambria Math" panose="02040503050406030204"/>
                              <a:ea typeface="黑体" panose="02010609060101010101" pitchFamily="49" charset="-122"/>
                            </a:rPr>
                            <m:t>𝛼</m:t>
                          </m:r>
                        </m:e>
                        <m:sub>
                          <m: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1</m:t>
                          </m:r>
                        </m:sub>
                      </m:sSub>
                      <m:r>
                        <a:rPr lang="en-US" altLang="zh-CN" i="1" smtClean="0">
                          <a:latin typeface="Cambria Math" panose="02040503050406030204"/>
                          <a:ea typeface="Cambria Math" panose="02040503050406030204"/>
                        </a:rPr>
                        <m:t>×</m:t>
                      </m:r>
                    </m:oMath>
                  </m:oMathPara>
                </a14:m>
                <a:endParaRPr lang="zh-CN" altLang="en-US" dirty="0">
                  <a:ea typeface="黑体" panose="02010609060101010101" pitchFamily="49" charset="-122"/>
                </a:endParaRPr>
              </a:p>
            </p:txBody>
          </p:sp>
        </mc:Choice>
        <mc:Fallback>
          <p:sp>
            <p:nvSpPr>
              <p:cNvPr id="6" name="TextBox 17"/>
              <p:cNvSpPr txBox="1">
                <a:spLocks noRot="1" noChangeAspect="1" noMove="1" noResize="1" noEditPoints="1" noAdjustHandles="1" noChangeArrowheads="1" noChangeShapeType="1" noTextEdit="1"/>
              </p:cNvSpPr>
              <p:nvPr/>
            </p:nvSpPr>
            <p:spPr>
              <a:xfrm>
                <a:off x="3793048" y="1965601"/>
                <a:ext cx="758477" cy="369332"/>
              </a:xfrm>
              <a:prstGeom prst="rect">
                <a:avLst/>
              </a:prstGeom>
              <a:blipFill rotWithShape="1">
                <a:blip r:embed="rId4"/>
                <a:stretch>
                  <a:fillRect l="-25" t="-75" r="63"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18"/>
              <p:cNvSpPr txBox="1"/>
              <p:nvPr/>
            </p:nvSpPr>
            <p:spPr>
              <a:xfrm>
                <a:off x="4901405" y="1979889"/>
                <a:ext cx="93160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m:t>
                          </m:r>
                          <m:r>
                            <a:rPr lang="zh-CN" altLang="en-US" i="1" smtClean="0">
                              <a:latin typeface="Cambria Math" panose="02040503050406030204"/>
                              <a:ea typeface="黑体" panose="02010609060101010101" pitchFamily="49" charset="-122"/>
                            </a:rPr>
                            <m:t>𝛼</m:t>
                          </m:r>
                        </m:e>
                        <m:sub>
                          <m: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2</m:t>
                          </m:r>
                        </m:sub>
                      </m:sSub>
                      <m:r>
                        <a:rPr lang="en-US" altLang="zh-CN" i="1" smtClean="0">
                          <a:latin typeface="Cambria Math" panose="02040503050406030204"/>
                          <a:ea typeface="Cambria Math" panose="02040503050406030204"/>
                        </a:rPr>
                        <m:t>×</m:t>
                      </m:r>
                    </m:oMath>
                  </m:oMathPara>
                </a14:m>
                <a:endParaRPr lang="zh-CN" altLang="en-US" dirty="0">
                  <a:ea typeface="黑体" panose="02010609060101010101" pitchFamily="49" charset="-122"/>
                </a:endParaRPr>
              </a:p>
            </p:txBody>
          </p:sp>
        </mc:Choice>
        <mc:Fallback>
          <p:sp>
            <p:nvSpPr>
              <p:cNvPr id="7" name="TextBox 18"/>
              <p:cNvSpPr txBox="1">
                <a:spLocks noRot="1" noChangeAspect="1" noMove="1" noResize="1" noEditPoints="1" noAdjustHandles="1" noChangeArrowheads="1" noChangeShapeType="1" noTextEdit="1"/>
              </p:cNvSpPr>
              <p:nvPr/>
            </p:nvSpPr>
            <p:spPr>
              <a:xfrm>
                <a:off x="4901405" y="1979889"/>
                <a:ext cx="931601" cy="369332"/>
              </a:xfrm>
              <a:prstGeom prst="rect">
                <a:avLst/>
              </a:prstGeom>
              <a:blipFill rotWithShape="1">
                <a:blip r:embed="rId5"/>
                <a:stretch>
                  <a:fillRect l="-51" t="-161" r="57" b="96"/>
                </a:stretch>
              </a:blipFill>
            </p:spPr>
            <p:txBody>
              <a:bodyPr/>
              <a:lstStyle/>
              <a:p>
                <a:r>
                  <a:rPr lang="zh-CN" altLang="en-US">
                    <a:noFill/>
                  </a:rPr>
                  <a:t> </a:t>
                </a:r>
              </a:p>
            </p:txBody>
          </p:sp>
        </mc:Fallback>
      </mc:AlternateContent>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6683" y="1816891"/>
            <a:ext cx="37147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7020" y="1812129"/>
            <a:ext cx="4286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10" name="矩形 9"/>
              <p:cNvSpPr/>
              <p:nvPr/>
            </p:nvSpPr>
            <p:spPr>
              <a:xfrm>
                <a:off x="6214045" y="1913213"/>
                <a:ext cx="64633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m:t>
                      </m:r>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6214045" y="1913213"/>
                <a:ext cx="646331" cy="369332"/>
              </a:xfrm>
              <a:prstGeom prst="rect">
                <a:avLst/>
              </a:prstGeom>
              <a:blipFill rotWithShape="1">
                <a:blip r:embed="rId8"/>
                <a:stretch>
                  <a:fillRect l="-88" t="-161" r="73" b="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6822276" y="1951313"/>
                <a:ext cx="89889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m:t>
                          </m:r>
                          <m:r>
                            <a:rPr lang="zh-CN" altLang="en-US" i="1">
                              <a:latin typeface="Cambria Math" panose="02040503050406030204"/>
                              <a:ea typeface="黑体" panose="02010609060101010101" pitchFamily="49" charset="-122"/>
                            </a:rPr>
                            <m:t>𝛼</m:t>
                          </m:r>
                        </m:e>
                        <m:sub>
                          <m:r>
                            <a:rPr lang="en-US" altLang="zh-CN" b="0" i="1" smtClean="0">
                              <a:latin typeface="Cambria Math" panose="02040503050406030204"/>
                              <a:ea typeface="黑体" panose="02010609060101010101" pitchFamily="49" charset="-122"/>
                            </a:rPr>
                            <m:t>𝑖𝑙</m:t>
                          </m:r>
                        </m:sub>
                      </m:sSub>
                      <m:r>
                        <a:rPr lang="en-US" altLang="zh-CN" i="1">
                          <a:latin typeface="Cambria Math" panose="02040503050406030204"/>
                          <a:ea typeface="Cambria Math" panose="02040503050406030204"/>
                        </a:rPr>
                        <m:t>×</m:t>
                      </m:r>
                    </m:oMath>
                  </m:oMathPara>
                </a14:m>
                <a:endParaRPr lang="zh-CN" altLang="en-US" dirty="0">
                  <a:ea typeface="黑体" panose="02010609060101010101" pitchFamily="49" charset="-122"/>
                </a:endParaRPr>
              </a:p>
            </p:txBody>
          </p:sp>
        </mc:Choice>
        <mc:Fallback>
          <p:sp>
            <p:nvSpPr>
              <p:cNvPr id="11" name="矩形 10"/>
              <p:cNvSpPr>
                <a:spLocks noRot="1" noChangeAspect="1" noMove="1" noResize="1" noEditPoints="1" noAdjustHandles="1" noChangeArrowheads="1" noChangeShapeType="1" noTextEdit="1"/>
              </p:cNvSpPr>
              <p:nvPr/>
            </p:nvSpPr>
            <p:spPr>
              <a:xfrm>
                <a:off x="6822276" y="1951313"/>
                <a:ext cx="898899" cy="369332"/>
              </a:xfrm>
              <a:prstGeom prst="rect">
                <a:avLst/>
              </a:prstGeom>
              <a:blipFill rotWithShape="1">
                <a:blip r:embed="rId9"/>
                <a:stretch>
                  <a:fillRect l="-52" t="-161" r="23" b="96"/>
                </a:stretch>
              </a:blipFill>
            </p:spPr>
            <p:txBody>
              <a:bodyPr/>
              <a:lstStyle/>
              <a:p>
                <a:r>
                  <a:rPr lang="zh-CN" altLang="en-US">
                    <a:noFill/>
                  </a:rPr>
                  <a:t> </a:t>
                </a:r>
              </a:p>
            </p:txBody>
          </p:sp>
        </mc:Fallback>
      </mc:AlternateContent>
      <p:pic>
        <p:nvPicPr>
          <p:cNvPr id="1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1833" y="1778791"/>
            <a:ext cx="4095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9" name="组合 18"/>
          <p:cNvGrpSpPr/>
          <p:nvPr/>
        </p:nvGrpSpPr>
        <p:grpSpPr>
          <a:xfrm>
            <a:off x="3194620" y="3837056"/>
            <a:ext cx="4454775" cy="1740932"/>
            <a:chOff x="2682315" y="3472724"/>
            <a:chExt cx="4454775" cy="1740932"/>
          </a:xfrm>
        </p:grpSpPr>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702" y="3822440"/>
              <a:ext cx="406813" cy="494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14" name="矩形 13"/>
                <p:cNvSpPr/>
                <p:nvPr/>
              </p:nvSpPr>
              <p:spPr>
                <a:xfrm>
                  <a:off x="2682315" y="4253208"/>
                  <a:ext cx="44525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b="1" i="1">
                                <a:latin typeface="Cambria Math" panose="02040503050406030204"/>
                                <a:ea typeface="黑体" panose="02010609060101010101" pitchFamily="49" charset="-122"/>
                                <a:cs typeface="Times New Roman" panose="02020603050405020304" pitchFamily="16" charset="0"/>
                              </a:rPr>
                              <m:t>𝒙</m:t>
                            </m:r>
                          </m:e>
                          <m:sub>
                            <m:r>
                              <a:rPr lang="en-US" altLang="zh-CN" i="1">
                                <a:latin typeface="Cambria Math" panose="02040503050406030204"/>
                                <a:ea typeface="黑体" panose="02010609060101010101" pitchFamily="49" charset="-122"/>
                                <a:cs typeface="Times New Roman" panose="02020603050405020304" pitchFamily="16" charset="0"/>
                              </a:rPr>
                              <m:t>𝑖</m:t>
                            </m:r>
                          </m:sub>
                        </m:sSub>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2682315" y="4253208"/>
                  <a:ext cx="445250" cy="369332"/>
                </a:xfrm>
                <a:prstGeom prst="rect">
                  <a:avLst/>
                </a:prstGeom>
                <a:blipFill rotWithShape="1">
                  <a:blip r:embed="rId11"/>
                </a:blipFill>
              </p:spPr>
              <p:txBody>
                <a:bodyPr/>
                <a:lstStyle/>
                <a:p>
                  <a:r>
                    <a:rPr lang="zh-CN" altLang="en-US">
                      <a:noFill/>
                    </a:rPr>
                    <a:t> </a:t>
                  </a:r>
                </a:p>
              </p:txBody>
            </p:sp>
          </mc:Fallback>
        </mc:AlternateContent>
        <p:pic>
          <p:nvPicPr>
            <p:cNvPr id="15"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4199" y="3472724"/>
              <a:ext cx="2002891" cy="1740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接箭头连接符 15"/>
            <p:cNvCxnSpPr/>
            <p:nvPr/>
          </p:nvCxnSpPr>
          <p:spPr>
            <a:xfrm>
              <a:off x="3287841" y="4108485"/>
              <a:ext cx="3249369" cy="14472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人脸表达的方法对比：</a:t>
            </a:r>
            <a:r>
              <a:rPr lang="zh-CN" altLang="en-US" sz="3600" dirty="0">
                <a:solidFill>
                  <a:srgbClr val="C00000"/>
                </a:solidFill>
              </a:rPr>
              <a:t>聚类、主成份分析、非负矩阵分解</a:t>
            </a:r>
            <a:endParaRPr lang="zh-CN" altLang="en-US" sz="3600"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非负矩阵人脸分解方法表示：通过若干个特征人脸的线性组合来表达原始人脸数据</a:t>
                </a:r>
                <a14:m>
                  <m:oMath xmlns:m="http://schemas.openxmlformats.org/officeDocument/2006/math">
                    <m:sSub>
                      <m:sSubPr>
                        <m:ctrlPr>
                          <a:rPr lang="en-US" altLang="zh-CN" sz="320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b="1" i="1">
                            <a:latin typeface="Cambria Math" panose="02040503050406030204"/>
                            <a:ea typeface="黑体" panose="02010609060101010101" pitchFamily="49" charset="-122"/>
                            <a:cs typeface="Times New Roman" panose="02020603050405020304" pitchFamily="16" charset="0"/>
                          </a:rPr>
                          <m:t>𝒙</m:t>
                        </m:r>
                      </m:e>
                      <m:sub>
                        <m:r>
                          <a:rPr lang="en-US" altLang="zh-CN" sz="3200" i="1">
                            <a:latin typeface="Cambria Math" panose="02040503050406030204"/>
                            <a:ea typeface="黑体" panose="02010609060101010101" pitchFamily="49" charset="-122"/>
                            <a:cs typeface="Times New Roman" panose="02020603050405020304" pitchFamily="16" charset="0"/>
                          </a:rPr>
                          <m:t>𝑖</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 </m:t>
                    </m:r>
                  </m:oMath>
                </a14:m>
                <a:r>
                  <a:rPr lang="zh-CN" altLang="en-US" dirty="0"/>
                  <a:t>，体现了“部分组成整体”</a:t>
                </a:r>
                <a:endParaRPr lang="zh-CN" altLang="en-US" dirty="0"/>
              </a:p>
              <a:p>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p:pic>
        <p:nvPicPr>
          <p:cNvPr id="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998718"/>
            <a:ext cx="3220605" cy="2688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895" y="3429000"/>
            <a:ext cx="1032968" cy="1254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直接箭头连接符 20"/>
          <p:cNvCxnSpPr/>
          <p:nvPr/>
        </p:nvCxnSpPr>
        <p:spPr>
          <a:xfrm flipV="1">
            <a:off x="3865163" y="3657600"/>
            <a:ext cx="2472884" cy="210672"/>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865164" y="4218508"/>
            <a:ext cx="2750789" cy="108859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865163" y="3971393"/>
            <a:ext cx="3459002" cy="609572"/>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979463" y="4204465"/>
            <a:ext cx="3532961" cy="860594"/>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979170" y="476250"/>
            <a:ext cx="9646920" cy="2095500"/>
          </a:xfrm>
          <a:prstGeom prst="rect">
            <a:avLst/>
          </a:prstGeom>
          <a:noFill/>
        </p:spPr>
        <p:txBody>
          <a:bodyPr vert="horz" wrap="square" rtlCol="0" anchor="ctr" anchorCtr="0">
            <a:noAutofit/>
          </a:bodyPr>
          <a:lstStyle/>
          <a:p>
            <a:pPr algn="just"/>
            <a:r>
              <a:rPr lang="zh-CN" altLang="en-US" sz="2000" dirty="0"/>
              <a:t>假设有两批从同样的真实数据分布中采样得到去完成同一任务的数据集</a:t>
            </a:r>
            <a:r>
              <a:rPr lang="en-US" altLang="zh-CN" sz="2000" dirty="0"/>
              <a:t>A</a:t>
            </a:r>
            <a:r>
              <a:rPr lang="zh-CN" altLang="en-US" sz="2000" dirty="0"/>
              <a:t>和</a:t>
            </a:r>
            <a:r>
              <a:rPr lang="en-US" altLang="zh-CN" sz="2000" dirty="0"/>
              <a:t>B</a:t>
            </a:r>
            <a:r>
              <a:rPr lang="zh-CN" altLang="en-US" sz="2000" dirty="0"/>
              <a:t>。</a:t>
            </a:r>
            <a:r>
              <a:rPr lang="en-US" altLang="zh-CN" sz="2000" dirty="0"/>
              <a:t>A</a:t>
            </a:r>
            <a:r>
              <a:rPr lang="zh-CN" altLang="en-US" sz="2000" dirty="0"/>
              <a:t>包含</a:t>
            </a:r>
            <a:r>
              <a:rPr lang="en-US" altLang="zh-CN" sz="2000" dirty="0"/>
              <a:t>100K</a:t>
            </a:r>
            <a:r>
              <a:rPr lang="zh-CN" altLang="en-US" sz="2000" dirty="0"/>
              <a:t>数据，</a:t>
            </a:r>
            <a:r>
              <a:rPr lang="en-US" altLang="zh-CN" sz="2000" dirty="0"/>
              <a:t>B</a:t>
            </a:r>
            <a:r>
              <a:rPr lang="zh-CN" altLang="en-US" sz="2000" dirty="0"/>
              <a:t>包含</a:t>
            </a:r>
            <a:r>
              <a:rPr lang="en-US" altLang="zh-CN" sz="2000" dirty="0"/>
              <a:t>10K</a:t>
            </a:r>
            <a:r>
              <a:rPr lang="zh-CN" altLang="en-US" sz="2000" dirty="0"/>
              <a:t>数据。按照</a:t>
            </a:r>
            <a:r>
              <a:rPr lang="en-US" altLang="zh-CN" sz="2000" dirty="0"/>
              <a:t>9:1</a:t>
            </a:r>
            <a:r>
              <a:rPr lang="zh-CN" altLang="en-US" sz="2000" dirty="0"/>
              <a:t>这一同样比例随机将</a:t>
            </a:r>
            <a:r>
              <a:rPr lang="en-US" altLang="zh-CN" sz="2000" dirty="0"/>
              <a:t>A</a:t>
            </a:r>
            <a:r>
              <a:rPr lang="zh-CN" altLang="en-US" sz="2000" dirty="0"/>
              <a:t>和</a:t>
            </a:r>
            <a:r>
              <a:rPr lang="en-US" altLang="zh-CN" sz="2000" dirty="0"/>
              <a:t>B</a:t>
            </a:r>
            <a:r>
              <a:rPr lang="zh-CN" altLang="en-US" sz="2000" dirty="0"/>
              <a:t>分别划分为训练集和测试集。图</a:t>
            </a:r>
            <a:r>
              <a:rPr lang="en-US" altLang="zh-CN" sz="2000" dirty="0"/>
              <a:t>1</a:t>
            </a:r>
            <a:r>
              <a:rPr lang="zh-CN" altLang="en-US" sz="2000" dirty="0"/>
              <a:t>给出了数据集</a:t>
            </a:r>
            <a:r>
              <a:rPr lang="en-US" altLang="zh-CN" sz="2000" dirty="0"/>
              <a:t>A</a:t>
            </a:r>
            <a:r>
              <a:rPr lang="zh-CN" altLang="en-US" sz="2000" dirty="0"/>
              <a:t>和数据集</a:t>
            </a:r>
            <a:r>
              <a:rPr lang="en-US" altLang="zh-CN" sz="2000" dirty="0"/>
              <a:t>B</a:t>
            </a:r>
            <a:r>
              <a:rPr lang="zh-CN" altLang="en-US" sz="2000" dirty="0"/>
              <a:t>随着模型复杂度增加所对应训练误差</a:t>
            </a:r>
            <a:r>
              <a:rPr lang="en-US" altLang="zh-CN" sz="2000" dirty="0"/>
              <a:t>(</a:t>
            </a:r>
            <a:r>
              <a:rPr lang="en-US" altLang="zh-CN" sz="2000" dirty="0" err="1"/>
              <a:t>A,Train</a:t>
            </a:r>
            <a:r>
              <a:rPr lang="zh-CN" altLang="en-US" sz="2000" dirty="0"/>
              <a:t>以及</a:t>
            </a:r>
            <a:r>
              <a:rPr lang="en-US" altLang="zh-CN" sz="2000" dirty="0" err="1"/>
              <a:t>B,Train</a:t>
            </a:r>
            <a:r>
              <a:rPr lang="en-US" altLang="zh-CN" sz="2000" dirty="0"/>
              <a:t>)</a:t>
            </a:r>
            <a:r>
              <a:rPr lang="zh-CN" altLang="en-US" sz="2000" dirty="0"/>
              <a:t>和测试误差</a:t>
            </a:r>
            <a:r>
              <a:rPr lang="en-US" altLang="zh-CN" sz="2000" dirty="0"/>
              <a:t>(</a:t>
            </a:r>
            <a:r>
              <a:rPr lang="en-US" altLang="zh-CN" sz="2000" dirty="0" err="1"/>
              <a:t>A,Test</a:t>
            </a:r>
            <a:r>
              <a:rPr lang="zh-CN" altLang="en-US" sz="2000" dirty="0"/>
              <a:t>以及</a:t>
            </a:r>
            <a:r>
              <a:rPr lang="en-US" altLang="zh-CN" sz="2000" dirty="0" err="1"/>
              <a:t>B,Test</a:t>
            </a:r>
            <a:r>
              <a:rPr lang="en-US" altLang="zh-CN" sz="2000" dirty="0"/>
              <a:t>)</a:t>
            </a:r>
            <a:r>
              <a:rPr lang="zh-CN" altLang="en-US" sz="2000" dirty="0"/>
              <a:t>的曲线图。请指出哪个图正确表示了随着模型复杂度增加所对应训练误差和测试误差的变化曲线图。</a:t>
            </a:r>
            <a:endParaRPr lang="zh-CN" altLang="en-US" sz="2000" dirty="0"/>
          </a:p>
        </p:txBody>
      </p:sp>
      <p:pic>
        <p:nvPicPr>
          <p:cNvPr id="34" name="图片 34" descr="C:\Users\lenovo\AppData\Local\Temp\WeChat Files\b2768db03dcf7aa8e9b2fb4a96685c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795270" y="2500630"/>
            <a:ext cx="6082665" cy="4087495"/>
          </a:xfrm>
          <a:prstGeom prst="rect">
            <a:avLst/>
          </a:prstGeom>
          <a:noFill/>
          <a:ln>
            <a:noFill/>
          </a:ln>
        </p:spPr>
      </p:pic>
      <p:sp>
        <p:nvSpPr>
          <p:cNvPr id="2" name="圆角矩形 1"/>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4"/>
            </p:custDataLst>
          </p:nvPr>
        </p:nvGrpSpPr>
        <p:grpSpPr>
          <a:xfrm>
            <a:off x="0" y="0"/>
            <a:ext cx="4286250" cy="490220"/>
            <a:chOff x="-5270500" y="0"/>
            <a:chExt cx="5715000" cy="653627"/>
          </a:xfrm>
        </p:grpSpPr>
        <p:sp>
          <p:nvSpPr>
            <p:cNvPr id="13" name="TitleBackground"/>
            <p:cNvSpPr/>
            <p:nvPr>
              <p:custDataLst>
                <p:tags r:id="rId5"/>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6"/>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7"/>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8"/>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descr="tmpAA5"/>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spTree>
    <p:custDataLst>
      <p:tags r:id="rId1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人脸表达后的分析与处理</a:t>
            </a:r>
            <a:endParaRPr lang="zh-CN" altLang="en-US" sz="3600" dirty="0">
              <a:solidFill>
                <a:srgbClr val="C00000"/>
              </a:solidFill>
            </a:endParaRPr>
          </a:p>
        </p:txBody>
      </p:sp>
      <p:sp>
        <p:nvSpPr>
          <p:cNvPr id="3" name="内容占位符 2"/>
          <p:cNvSpPr>
            <a:spLocks noGrp="1"/>
          </p:cNvSpPr>
          <p:nvPr>
            <p:ph idx="1"/>
          </p:nvPr>
        </p:nvSpPr>
        <p:spPr/>
        <p:txBody>
          <a:bodyPr>
            <a:normAutofit/>
          </a:bodyPr>
          <a:lstStyle/>
          <a:p>
            <a:pPr marL="0" indent="0">
              <a:buNone/>
            </a:pPr>
            <a:endParaRPr lang="zh-CN" altLang="en-US" dirty="0"/>
          </a:p>
          <a:p>
            <a:endParaRPr lang="zh-CN" altLang="en-US" dirty="0"/>
          </a:p>
        </p:txBody>
      </p:sp>
      <p:sp>
        <p:nvSpPr>
          <p:cNvPr id="10" name="右箭头 1"/>
          <p:cNvSpPr/>
          <p:nvPr/>
        </p:nvSpPr>
        <p:spPr>
          <a:xfrm>
            <a:off x="3925093" y="3404655"/>
            <a:ext cx="439121" cy="44767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pic>
        <p:nvPicPr>
          <p:cNvPr id="1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10188" y="2204310"/>
            <a:ext cx="2511436" cy="267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760" y="4801137"/>
            <a:ext cx="406813" cy="494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上箭头 2"/>
          <p:cNvSpPr/>
          <p:nvPr/>
        </p:nvSpPr>
        <p:spPr>
          <a:xfrm>
            <a:off x="4004906" y="4059047"/>
            <a:ext cx="289310" cy="62151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4" name="右箭头 34"/>
          <p:cNvSpPr/>
          <p:nvPr/>
        </p:nvSpPr>
        <p:spPr>
          <a:xfrm>
            <a:off x="6986649" y="3318671"/>
            <a:ext cx="458171" cy="44767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5" name="矩形 14"/>
          <p:cNvSpPr/>
          <p:nvPr/>
        </p:nvSpPr>
        <p:spPr>
          <a:xfrm>
            <a:off x="7603332" y="2980533"/>
            <a:ext cx="1343025" cy="11239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b="1" dirty="0">
                <a:solidFill>
                  <a:schemeClr val="tx1"/>
                </a:solidFill>
                <a:ea typeface="黑体" panose="02010609060101010101" pitchFamily="49" charset="-122"/>
              </a:rPr>
              <a:t>表示向量</a:t>
            </a:r>
            <a:endParaRPr lang="zh-CN" altLang="en-US" sz="3200" b="1" dirty="0">
              <a:solidFill>
                <a:schemeClr val="tx1"/>
              </a:solidFill>
              <a:ea typeface="黑体" panose="02010609060101010101" pitchFamily="49" charset="-122"/>
            </a:endParaRPr>
          </a:p>
        </p:txBody>
      </p:sp>
      <p:grpSp>
        <p:nvGrpSpPr>
          <p:cNvPr id="16" name="组合 2"/>
          <p:cNvGrpSpPr/>
          <p:nvPr/>
        </p:nvGrpSpPr>
        <p:grpSpPr bwMode="auto">
          <a:xfrm>
            <a:off x="10082758" y="2900972"/>
            <a:ext cx="1812958" cy="1308890"/>
            <a:chOff x="6444208" y="3507927"/>
            <a:chExt cx="2351167" cy="734656"/>
          </a:xfrm>
        </p:grpSpPr>
        <p:sp>
          <p:nvSpPr>
            <p:cNvPr id="17" name="同侧圆角矩形 36"/>
            <p:cNvSpPr/>
            <p:nvPr/>
          </p:nvSpPr>
          <p:spPr>
            <a:xfrm rot="5400000">
              <a:off x="7252464" y="2699671"/>
              <a:ext cx="734656" cy="2351167"/>
            </a:xfrm>
            <a:prstGeom prst="round2SameRect">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0800000" scaled="1"/>
              <a:tileRect/>
            </a:gra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9" name="同侧圆角矩形 6"/>
            <p:cNvSpPr/>
            <p:nvPr/>
          </p:nvSpPr>
          <p:spPr>
            <a:xfrm>
              <a:off x="6583874" y="3544019"/>
              <a:ext cx="1769413" cy="6624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0" tIns="123825" rIns="247650" bIns="123825" spcCol="1270" anchor="ctr"/>
            <a:lstStyle/>
            <a:p>
              <a:pPr marL="0" lvl="1" algn="ctr" defTabSz="1066800">
                <a:spcBef>
                  <a:spcPct val="0"/>
                </a:spcBef>
                <a:spcAft>
                  <a:spcPct val="15000"/>
                </a:spcAft>
                <a:defRPr/>
              </a:pPr>
              <a:r>
                <a:rPr lang="zh-CN" altLang="en-US" sz="3200" b="1" dirty="0">
                  <a:solidFill>
                    <a:schemeClr val="bg1"/>
                  </a:solidFill>
                  <a:ea typeface="黑体" panose="02010609060101010101" pitchFamily="49" charset="-122"/>
                </a:rPr>
                <a:t>分类</a:t>
              </a:r>
              <a:endParaRPr lang="en-US" altLang="zh-CN" sz="3200" b="1" dirty="0">
                <a:solidFill>
                  <a:schemeClr val="bg1"/>
                </a:solidFill>
                <a:ea typeface="黑体" panose="02010609060101010101" pitchFamily="49" charset="-122"/>
              </a:endParaRPr>
            </a:p>
            <a:p>
              <a:pPr marL="0" lvl="1" algn="ctr" defTabSz="1066800">
                <a:spcBef>
                  <a:spcPct val="0"/>
                </a:spcBef>
                <a:spcAft>
                  <a:spcPct val="15000"/>
                </a:spcAft>
                <a:defRPr/>
              </a:pPr>
              <a:r>
                <a:rPr lang="zh-CN" altLang="en-US" sz="3200" b="1" dirty="0">
                  <a:solidFill>
                    <a:schemeClr val="bg1"/>
                  </a:solidFill>
                  <a:ea typeface="黑体" panose="02010609060101010101" pitchFamily="49" charset="-122"/>
                </a:rPr>
                <a:t>识别</a:t>
              </a:r>
              <a:endParaRPr lang="en-US" altLang="zh-CN" sz="3200" b="1" dirty="0">
                <a:solidFill>
                  <a:schemeClr val="bg1"/>
                </a:solidFill>
                <a:ea typeface="黑体" panose="02010609060101010101" pitchFamily="49" charset="-122"/>
              </a:endParaRPr>
            </a:p>
          </p:txBody>
        </p:sp>
      </p:grpSp>
      <p:sp>
        <p:nvSpPr>
          <p:cNvPr id="25" name="右箭头 39"/>
          <p:cNvSpPr/>
          <p:nvPr/>
        </p:nvSpPr>
        <p:spPr>
          <a:xfrm>
            <a:off x="9341654" y="3318671"/>
            <a:ext cx="458171" cy="44767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pic>
        <p:nvPicPr>
          <p:cNvPr id="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58" y="1739045"/>
            <a:ext cx="2983907" cy="330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模型参数估计</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无论是最大似然估计算法或者是最大后验估计算法，都是充分利用已有数据，在参数模型确定（只是参数值未知）情况下，对所优化目标中的参数求导，令导数为</a:t>
            </a:r>
            <a:r>
              <a:rPr lang="en-US" altLang="zh-CN" dirty="0"/>
              <a:t>0</a:t>
            </a:r>
            <a:r>
              <a:rPr lang="zh-CN" altLang="en-US" dirty="0"/>
              <a:t>，求取模型的参数值。</a:t>
            </a:r>
            <a:endParaRPr lang="zh-CN" altLang="en-US" dirty="0"/>
          </a:p>
          <a:p>
            <a:pPr marL="0" indent="0">
              <a:buNone/>
            </a:pPr>
            <a:endParaRPr lang="zh-CN" altLang="en-US" dirty="0"/>
          </a:p>
          <a:p>
            <a:r>
              <a:rPr lang="zh-CN" altLang="en-US" dirty="0"/>
              <a:t>在解决一些具体问题时，难以事先就将模型确定下来，然后利用数据来求取模型中的参数值。在这样情况下，无法直接利用最大似然估计算法或者最大后验估计算法来求取模型参数。</a:t>
            </a:r>
            <a:endParaRPr lang="zh-CN" altLang="en-US" dirty="0"/>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t>Expectation Maximization, EM</a:t>
            </a:r>
            <a:r>
              <a:rPr lang="zh-CN" altLang="en-US" dirty="0"/>
              <a:t>）</a:t>
            </a:r>
            <a:endParaRPr lang="zh-CN" altLang="en-US" dirty="0">
              <a:solidFill>
                <a:srgbClr val="C00000"/>
              </a:solidFill>
            </a:endParaRPr>
          </a:p>
        </p:txBody>
      </p:sp>
      <p:sp>
        <p:nvSpPr>
          <p:cNvPr id="3" name="内容占位符 2"/>
          <p:cNvSpPr>
            <a:spLocks noGrp="1"/>
          </p:cNvSpPr>
          <p:nvPr>
            <p:ph idx="1"/>
          </p:nvPr>
        </p:nvSpPr>
        <p:spPr/>
        <p:txBody>
          <a:bodyPr>
            <a:normAutofit fontScale="92500" lnSpcReduction="10000"/>
          </a:bodyPr>
          <a:lstStyle/>
          <a:p>
            <a:r>
              <a:rPr lang="en-US" altLang="zh-CN" dirty="0"/>
              <a:t>EM</a:t>
            </a:r>
            <a:r>
              <a:rPr lang="zh-CN" altLang="en-US" dirty="0"/>
              <a:t>算法是一种重要的用于解决含有隐变量（</a:t>
            </a:r>
            <a:r>
              <a:rPr lang="en-US" altLang="zh-CN" dirty="0"/>
              <a:t>latent variable</a:t>
            </a:r>
            <a:r>
              <a:rPr lang="zh-CN" altLang="en-US" dirty="0"/>
              <a:t>）问题的参数估计方法。</a:t>
            </a:r>
            <a:endParaRPr lang="zh-CN" altLang="en-US" dirty="0"/>
          </a:p>
          <a:p>
            <a:r>
              <a:rPr lang="en-US" altLang="zh-CN" dirty="0"/>
              <a:t>EM</a:t>
            </a:r>
            <a:r>
              <a:rPr lang="zh-CN" altLang="en-US" dirty="0"/>
              <a:t>算法分为求取期望（</a:t>
            </a:r>
            <a:r>
              <a:rPr lang="en-US" altLang="zh-CN" dirty="0"/>
              <a:t>E</a:t>
            </a:r>
            <a:r>
              <a:rPr lang="zh-CN" altLang="en-US" dirty="0"/>
              <a:t>步骤，</a:t>
            </a:r>
            <a:r>
              <a:rPr lang="en-US" altLang="zh-CN" dirty="0"/>
              <a:t>expectation</a:t>
            </a:r>
            <a:r>
              <a:rPr lang="zh-CN" altLang="en-US" dirty="0"/>
              <a:t>）和期望最大化（</a:t>
            </a:r>
            <a:r>
              <a:rPr lang="en-US" altLang="zh-CN" dirty="0"/>
              <a:t>M</a:t>
            </a:r>
            <a:r>
              <a:rPr lang="zh-CN" altLang="en-US" dirty="0"/>
              <a:t>步骤，</a:t>
            </a:r>
            <a:r>
              <a:rPr lang="en-US" altLang="zh-CN" dirty="0"/>
              <a:t>maximization</a:t>
            </a:r>
            <a:r>
              <a:rPr lang="zh-CN" altLang="en-US" dirty="0"/>
              <a:t>）两个步骤。 </a:t>
            </a:r>
            <a:endParaRPr lang="zh-CN" altLang="en-US" dirty="0"/>
          </a:p>
          <a:p>
            <a:r>
              <a:rPr lang="zh-CN" altLang="en-US" dirty="0"/>
              <a:t>在</a:t>
            </a:r>
            <a:r>
              <a:rPr lang="en-US" altLang="zh-CN" dirty="0"/>
              <a:t>EM</a:t>
            </a:r>
            <a:r>
              <a:rPr lang="zh-CN" altLang="en-US" dirty="0"/>
              <a:t>算法的</a:t>
            </a:r>
            <a:r>
              <a:rPr lang="en-US" altLang="zh-CN" dirty="0"/>
              <a:t>E</a:t>
            </a:r>
            <a:r>
              <a:rPr lang="zh-CN" altLang="en-US" dirty="0"/>
              <a:t>步骤时，先假设模型参数的初始值，估计隐变量取值；在</a:t>
            </a:r>
            <a:r>
              <a:rPr lang="en-US" altLang="zh-CN" dirty="0"/>
              <a:t>EM</a:t>
            </a:r>
            <a:r>
              <a:rPr lang="zh-CN" altLang="en-US" dirty="0"/>
              <a:t>算法的</a:t>
            </a:r>
            <a:r>
              <a:rPr lang="en-US" altLang="zh-CN" dirty="0"/>
              <a:t>M</a:t>
            </a:r>
            <a:r>
              <a:rPr lang="zh-CN" altLang="en-US" dirty="0"/>
              <a:t>步骤时，基于观测数据、模型参数和隐变量取值一起来最大化“拟合”数据，更新模型参数。基于所更新的模型参数，得到新的隐变量取值（</a:t>
            </a:r>
            <a:r>
              <a:rPr lang="en-US" altLang="zh-CN" dirty="0"/>
              <a:t>EM</a:t>
            </a:r>
            <a:r>
              <a:rPr lang="zh-CN" altLang="en-US" dirty="0"/>
              <a:t>算法的 </a:t>
            </a:r>
            <a:r>
              <a:rPr lang="en-US" altLang="zh-CN" dirty="0"/>
              <a:t>E </a:t>
            </a:r>
            <a:r>
              <a:rPr lang="zh-CN" altLang="en-US" dirty="0"/>
              <a:t>步），然后继续极大化“拟合”数据，更新模型参数（</a:t>
            </a:r>
            <a:r>
              <a:rPr lang="en-US" altLang="zh-CN" dirty="0"/>
              <a:t>EM</a:t>
            </a:r>
            <a:r>
              <a:rPr lang="zh-CN" altLang="en-US" dirty="0"/>
              <a:t>算法的</a:t>
            </a:r>
            <a:r>
              <a:rPr lang="en-US" altLang="zh-CN" dirty="0"/>
              <a:t>M</a:t>
            </a:r>
            <a:r>
              <a:rPr lang="zh-CN" altLang="en-US" dirty="0"/>
              <a:t>步</a:t>
            </a:r>
            <a:r>
              <a:rPr lang="en-US" altLang="zh-CN" dirty="0"/>
              <a:t>)</a:t>
            </a:r>
            <a:r>
              <a:rPr lang="zh-CN" altLang="en-US" dirty="0"/>
              <a:t>。以此类推迭代，直到算法收敛，得到合适的模型参数。</a:t>
            </a:r>
            <a:endParaRPr lang="zh-CN" altLang="en-US" dirty="0"/>
          </a:p>
          <a:p>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zh-CN" altLang="en-US" dirty="0">
                <a:solidFill>
                  <a:srgbClr val="C00000"/>
                </a:solidFill>
              </a:rPr>
              <a:t>二硬币投掷例子</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假设有</a:t>
            </a:r>
            <a:r>
              <a:rPr lang="en-US" altLang="zh-CN" dirty="0"/>
              <a:t>A</a:t>
            </a:r>
            <a:r>
              <a:rPr lang="zh-CN" altLang="en-US" dirty="0"/>
              <a:t>和</a:t>
            </a:r>
            <a:r>
              <a:rPr lang="en-US" altLang="zh-CN" dirty="0"/>
              <a:t>B</a:t>
            </a:r>
            <a:r>
              <a:rPr lang="zh-CN" altLang="en-US" dirty="0"/>
              <a:t>两个硬币，进行五轮掷币实验：在每一轮实验中，先随机选择一个硬币，然后用所选择的硬币投掷十次，将投掷结果作为本轮实验观测结果。</a:t>
            </a:r>
            <a:r>
              <a:rPr lang="en-US" altLang="zh-CN" dirty="0"/>
              <a:t>H</a:t>
            </a:r>
            <a:r>
              <a:rPr lang="zh-CN" altLang="en-US" dirty="0"/>
              <a:t>代表硬币正面朝上、</a:t>
            </a:r>
            <a:r>
              <a:rPr lang="en-US" altLang="zh-CN" dirty="0"/>
              <a:t>T</a:t>
            </a:r>
            <a:r>
              <a:rPr lang="zh-CN" altLang="en-US" dirty="0"/>
              <a:t>代表硬币反面朝上。</a:t>
            </a:r>
            <a:endParaRPr lang="zh-CN" altLang="en-US" dirty="0"/>
          </a:p>
          <a:p>
            <a:endParaRPr lang="zh-CN" altLang="en-US" dirty="0"/>
          </a:p>
        </p:txBody>
      </p:sp>
      <p:sp>
        <p:nvSpPr>
          <p:cNvPr id="4" name="文本框 3"/>
          <p:cNvSpPr txBox="1"/>
          <p:nvPr/>
        </p:nvSpPr>
        <p:spPr>
          <a:xfrm>
            <a:off x="3525431" y="5958990"/>
            <a:ext cx="4222631"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5.3 </a:t>
            </a:r>
            <a:r>
              <a:rPr lang="zh-CN" altLang="en-US" sz="1600" b="1" dirty="0">
                <a:ea typeface="+mj-ea"/>
              </a:rPr>
              <a:t>两个硬币投掷</a:t>
            </a:r>
            <a:r>
              <a:rPr lang="en-US" altLang="zh-CN" sz="1600" b="1" dirty="0">
                <a:ea typeface="+mj-ea"/>
              </a:rPr>
              <a:t>5</a:t>
            </a:r>
            <a:r>
              <a:rPr lang="zh-CN" altLang="en-US" sz="1600" b="1" dirty="0">
                <a:ea typeface="+mj-ea"/>
              </a:rPr>
              <a:t>轮（每轮</a:t>
            </a:r>
            <a:r>
              <a:rPr lang="en-US" altLang="zh-CN" sz="1600" b="1" dirty="0">
                <a:ea typeface="+mj-ea"/>
              </a:rPr>
              <a:t>10</a:t>
            </a:r>
            <a:r>
              <a:rPr lang="zh-CN" altLang="en-US" sz="1600" b="1" dirty="0">
                <a:ea typeface="+mj-ea"/>
              </a:rPr>
              <a:t>次）的结果</a:t>
            </a:r>
            <a:endParaRPr lang="zh-CN" altLang="en-US" sz="1600" b="1" dirty="0">
              <a:ea typeface="+mj-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4051047" y="526510"/>
            <a:ext cx="2813745" cy="805121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zh-CN" altLang="en-US" dirty="0">
                <a:solidFill>
                  <a:srgbClr val="C00000"/>
                </a:solidFill>
              </a:rPr>
              <a:t>二硬币投掷例子</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从这十轮观测数据出发，计算硬币</a:t>
                </a:r>
                <a:r>
                  <a:rPr lang="en-US" altLang="zh-CN" dirty="0"/>
                  <a:t>A</a:t>
                </a:r>
                <a:r>
                  <a:rPr lang="zh-CN" altLang="en-US" dirty="0"/>
                  <a:t>或硬币</a:t>
                </a:r>
                <a:r>
                  <a:rPr lang="en-US" altLang="zh-CN" dirty="0"/>
                  <a:t>B</a:t>
                </a:r>
                <a:r>
                  <a:rPr lang="zh-CN" altLang="en-US" dirty="0"/>
                  <a:t>被投掷为正面的概率。记硬币</a:t>
                </a:r>
                <a:r>
                  <a:rPr lang="en-US" altLang="zh-CN" dirty="0"/>
                  <a:t>A</a:t>
                </a:r>
                <a:r>
                  <a:rPr lang="zh-CN" altLang="en-US" dirty="0"/>
                  <a:t>或硬币</a:t>
                </a:r>
                <a:r>
                  <a:rPr lang="en-US" altLang="zh-CN" dirty="0"/>
                  <a:t>B</a:t>
                </a:r>
                <a:r>
                  <a:rPr lang="zh-CN" altLang="en-US" dirty="0"/>
                  <a:t>被投掷为正面的概率为</a:t>
                </a:r>
                <a14:m>
                  <m:oMath xmlns:m="http://schemas.openxmlformats.org/officeDocument/2006/math">
                    <m:r>
                      <a:rPr lang="en-US" altLang="zh-CN" i="1" kern="100" smtClean="0">
                        <a:latin typeface="Cambria Math" panose="02040503050406030204" pitchFamily="18" charset="0"/>
                        <a:ea typeface="Cambria Math" panose="02040503050406030204" pitchFamily="18" charset="0"/>
                        <a:cs typeface="Times New Roman" panose="02020603050405020304" pitchFamily="16" charset="0"/>
                      </a:rPr>
                      <m:t>𝜃</m:t>
                    </m:r>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m:t>
                    </m:r>
                    <m:d>
                      <m:dPr>
                        <m:begChr m:val="{"/>
                        <m:endChr m:val="}"/>
                        <m:ctrlP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𝜃</m:t>
                            </m:r>
                          </m:e>
                          <m:sub>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𝐴</m:t>
                            </m:r>
                          </m:sub>
                        </m:sSub>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𝜃</m:t>
                            </m:r>
                          </m:e>
                          <m:sub>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𝐵</m:t>
                            </m:r>
                          </m:sub>
                        </m:sSub>
                      </m:e>
                    </m:d>
                  </m:oMath>
                </a14:m>
                <a:endParaRPr lang="en-US" altLang="zh-CN" sz="3200" kern="100" dirty="0">
                  <a:effectLst/>
                  <a:ea typeface="Cambria Math" panose="02040503050406030204" pitchFamily="18" charset="0"/>
                  <a:cs typeface="Times New Roman" panose="02020603050405020304" pitchFamily="16" charset="0"/>
                </a:endParaRPr>
              </a:p>
              <a:p>
                <a:r>
                  <a:rPr lang="zh-CN" altLang="en-US" dirty="0"/>
                  <a:t>求取期望</a:t>
                </a:r>
                <a:r>
                  <a:rPr lang="en-US" altLang="zh-CN" dirty="0"/>
                  <a:t>E </a:t>
                </a:r>
                <a:r>
                  <a:rPr lang="zh-CN" altLang="en-US" dirty="0"/>
                  <a:t>步骤：</a:t>
                </a:r>
                <a:endParaRPr lang="zh-CN" altLang="en-US" dirty="0"/>
              </a:p>
              <a:p>
                <a:pPr lvl="1"/>
                <a:r>
                  <a:rPr lang="zh-CN" altLang="en-US" dirty="0"/>
                  <a:t>初始化每一轮中硬币</a:t>
                </a:r>
                <a:r>
                  <a:rPr lang="en-US" altLang="zh-CN" dirty="0"/>
                  <a:t>A</a:t>
                </a:r>
                <a:r>
                  <a:rPr lang="zh-CN" altLang="en-US" dirty="0"/>
                  <a:t>和硬币</a:t>
                </a:r>
                <a:r>
                  <a:rPr lang="en-US" altLang="zh-CN" dirty="0"/>
                  <a:t>B</a:t>
                </a:r>
                <a:r>
                  <a:rPr lang="zh-CN" altLang="en-US" dirty="0"/>
                  <a:t>投掷为正面的概率为𝛩 ̂</a:t>
                </a:r>
                <a:r>
                  <a:rPr lang="en-US" altLang="zh-CN" dirty="0"/>
                  <a:t>_</a:t>
                </a:r>
                <a:r>
                  <a:rPr lang="zh-CN" altLang="en-US" dirty="0"/>
                  <a:t>𝐴</a:t>
                </a:r>
                <a:r>
                  <a:rPr lang="en-US" altLang="zh-CN" dirty="0"/>
                  <a:t>^((0))=0.60</a:t>
                </a:r>
                <a:r>
                  <a:rPr lang="zh-CN" altLang="en-US" dirty="0"/>
                  <a:t>和𝛩 ̂</a:t>
                </a:r>
                <a:r>
                  <a:rPr lang="en-US" altLang="zh-CN" dirty="0"/>
                  <a:t>_</a:t>
                </a:r>
                <a:r>
                  <a:rPr lang="zh-CN" altLang="en-US" dirty="0"/>
                  <a:t>𝐵</a:t>
                </a:r>
                <a:r>
                  <a:rPr lang="en-US" altLang="zh-CN" dirty="0"/>
                  <a:t>^((0))=0.50</a:t>
                </a:r>
                <a:r>
                  <a:rPr lang="zh-CN" altLang="en-US" dirty="0"/>
                  <a:t>。</a:t>
                </a:r>
                <a:endParaRPr lang="zh-CN" altLang="en-US" dirty="0"/>
              </a:p>
              <a:p>
                <a:pPr lvl="1"/>
                <a:r>
                  <a:rPr lang="zh-CN" altLang="en-US" dirty="0"/>
                  <a:t>基于 “</a:t>
                </a:r>
                <a:r>
                  <a:rPr lang="en-US" altLang="zh-CN" dirty="0"/>
                  <a:t>HTTTHHTHTH”</a:t>
                </a:r>
                <a:r>
                  <a:rPr lang="zh-CN" altLang="en-US" dirty="0"/>
                  <a:t>这</a:t>
                </a:r>
                <a:r>
                  <a:rPr lang="en-US" altLang="zh-CN" dirty="0"/>
                  <a:t>10</a:t>
                </a:r>
                <a:r>
                  <a:rPr lang="zh-CN" altLang="en-US" dirty="0"/>
                  <a:t>次投掷结果，由硬币</a:t>
                </a:r>
                <a:r>
                  <a:rPr lang="en-US" altLang="zh-CN" dirty="0"/>
                  <a:t>A</a:t>
                </a:r>
                <a:r>
                  <a:rPr lang="zh-CN" altLang="en-US" dirty="0"/>
                  <a:t>投掷所得概率为：</a:t>
                </a:r>
                <a:endParaRPr lang="zh-CN" altLang="en-US" dirty="0"/>
              </a:p>
              <a:p>
                <a:pPr lvl="1"/>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330774" y="4679164"/>
                <a:ext cx="4572000" cy="178247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000" smtClean="0">
                          <a:latin typeface="Cambria Math" panose="02040503050406030204" pitchFamily="18" charset="0"/>
                        </a:rPr>
                        <m:t>　</m:t>
                      </m:r>
                      <m:r>
                        <a:rPr lang="zh-CN" altLang="en-US" sz="2000" i="1">
                          <a:latin typeface="Cambria Math" panose="02040503050406030204" pitchFamily="18" charset="0"/>
                        </a:rPr>
                        <m:t>𝑃</m:t>
                      </m:r>
                      <m:d>
                        <m:dPr>
                          <m:ctrlPr>
                            <a:rPr lang="zh-CN" altLang="en-US" sz="2000" i="1">
                              <a:solidFill>
                                <a:srgbClr val="836967"/>
                              </a:solidFill>
                              <a:latin typeface="Cambria Math" panose="02040503050406030204" pitchFamily="18" charset="0"/>
                            </a:rPr>
                          </m:ctrlPr>
                        </m:dPr>
                        <m:e>
                          <m:r>
                            <a:rPr lang="zh-CN" altLang="en-US" sz="2000" i="0">
                              <a:latin typeface="Cambria Math" panose="02040503050406030204" pitchFamily="18" charset="0"/>
                            </a:rPr>
                            <m:t>选择硬币</m:t>
                          </m:r>
                          <m:r>
                            <m:rPr>
                              <m:sty m:val="p"/>
                            </m:rPr>
                            <a:rPr lang="zh-CN" altLang="en-US" sz="2000" i="0">
                              <a:latin typeface="Cambria Math" panose="02040503050406030204" pitchFamily="18" charset="0"/>
                            </a:rPr>
                            <m:t>A</m:t>
                          </m:r>
                          <m:r>
                            <a:rPr lang="zh-CN" altLang="en-US" sz="2000" i="0">
                              <a:latin typeface="Cambria Math" panose="02040503050406030204" pitchFamily="18" charset="0"/>
                            </a:rPr>
                            <m:t>投掷</m:t>
                          </m:r>
                        </m:e>
                        <m:e>
                          <m:r>
                            <a:rPr lang="zh-CN" altLang="en-US" sz="2000" i="0">
                              <a:latin typeface="Cambria Math" panose="02040503050406030204" pitchFamily="18" charset="0"/>
                            </a:rPr>
                            <m:t>硬币投掷结果</m:t>
                          </m:r>
                          <m:r>
                            <a:rPr lang="zh-CN" altLang="en-US" sz="2000" i="0">
                              <a:latin typeface="Cambria Math" panose="02040503050406030204" pitchFamily="18" charset="0"/>
                            </a:rPr>
                            <m:t>,</m:t>
                          </m:r>
                          <m:r>
                            <a:rPr lang="zh-CN" altLang="en-US" sz="2000" i="1">
                              <a:latin typeface="Cambria Math" panose="02040503050406030204" pitchFamily="18" charset="0"/>
                            </a:rPr>
                            <m:t>𝛩</m:t>
                          </m:r>
                        </m:e>
                      </m:d>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d>
                            <m:dPr>
                              <m:begChr m:val=""/>
                              <m:sepChr m:val="("/>
                              <m:ctrlPr>
                                <a:rPr lang="zh-CN" altLang="en-US" sz="2000" i="1">
                                  <a:latin typeface="Cambria Math" panose="02040503050406030204" pitchFamily="18" charset="0"/>
                                </a:rPr>
                              </m:ctrlPr>
                            </m:dPr>
                            <m:e>
                              <m:r>
                                <a:rPr lang="zh-CN" altLang="en-US" sz="2000" i="1">
                                  <a:latin typeface="Cambria Math" panose="02040503050406030204" pitchFamily="18" charset="0"/>
                                </a:rPr>
                                <m:t>𝑃</m:t>
                              </m:r>
                            </m:e>
                            <m:e>
                              <m:r>
                                <a:rPr lang="zh-CN" altLang="en-US" sz="2000" i="0">
                                  <a:latin typeface="Cambria Math" panose="02040503050406030204" pitchFamily="18" charset="0"/>
                                </a:rPr>
                                <m:t>选</m:t>
                              </m:r>
                            </m:e>
                            <m:e>
                              <m:r>
                                <a:rPr lang="zh-CN" altLang="en-US" sz="2000" i="0">
                                  <a:latin typeface="Cambria Math" panose="02040503050406030204" pitchFamily="18" charset="0"/>
                                </a:rPr>
                                <m:t>择</m:t>
                              </m:r>
                            </m:e>
                            <m:e>
                              <m:r>
                                <a:rPr lang="zh-CN" altLang="en-US" sz="2000" i="0">
                                  <a:latin typeface="Cambria Math" panose="02040503050406030204" pitchFamily="18" charset="0"/>
                                </a:rPr>
                                <m:t>硬币</m:t>
                              </m:r>
                              <m:r>
                                <m:rPr>
                                  <m:sty m:val="p"/>
                                </m:rPr>
                                <a:rPr lang="zh-CN" altLang="en-US" sz="2000" i="0">
                                  <a:latin typeface="Cambria Math" panose="02040503050406030204" pitchFamily="18" charset="0"/>
                                </a:rPr>
                                <m:t>A</m:t>
                              </m:r>
                              <m:r>
                                <a:rPr lang="zh-CN" altLang="en-US" sz="2000" i="0">
                                  <a:latin typeface="Cambria Math" panose="02040503050406030204" pitchFamily="18" charset="0"/>
                                </a:rPr>
                                <m:t>投掷</m:t>
                              </m:r>
                              <m:r>
                                <a:rPr lang="zh-CN" altLang="en-US" sz="2000" i="0">
                                  <a:latin typeface="Cambria Math" panose="02040503050406030204" pitchFamily="18" charset="0"/>
                                </a:rPr>
                                <m:t> </m:t>
                              </m:r>
                              <m:r>
                                <a:rPr lang="zh-CN" altLang="en-US" sz="2000" i="0">
                                  <a:latin typeface="Cambria Math" panose="02040503050406030204" pitchFamily="18" charset="0"/>
                                </a:rPr>
                                <m:t>硬币投掷结果</m:t>
                              </m:r>
                              <m:r>
                                <a:rPr lang="zh-CN" altLang="en-US" sz="2000" i="1">
                                  <a:latin typeface="Cambria Math" panose="02040503050406030204" pitchFamily="18" charset="0"/>
                                </a:rPr>
                                <m:t>𝛩</m:t>
                              </m:r>
                            </m:e>
                          </m:d>
                        </m:num>
                        <m:den>
                          <m:d>
                            <m:dPr>
                              <m:begChr m:val=""/>
                              <m:sepChr m:val="("/>
                              <m:ctrlPr>
                                <a:rPr lang="zh-CN" altLang="en-US" sz="2000" i="1">
                                  <a:latin typeface="Cambria Math" panose="02040503050406030204" pitchFamily="18" charset="0"/>
                                </a:rPr>
                              </m:ctrlPr>
                            </m:dPr>
                            <m:e>
                              <m:r>
                                <a:rPr lang="zh-CN" altLang="en-US" sz="2000" i="1">
                                  <a:latin typeface="Cambria Math" panose="02040503050406030204" pitchFamily="18" charset="0"/>
                                </a:rPr>
                                <m:t>𝑃</m:t>
                              </m:r>
                            </m:e>
                            <m:e>
                              <m:d>
                                <m:dPr>
                                  <m:ctrlPr>
                                    <a:rPr lang="zh-CN" altLang="en-US" sz="2000" i="1">
                                      <a:solidFill>
                                        <a:srgbClr val="836967"/>
                                      </a:solidFill>
                                      <a:latin typeface="Cambria Math" panose="02040503050406030204" pitchFamily="18" charset="0"/>
                                    </a:rPr>
                                  </m:ctrlPr>
                                </m:dPr>
                                <m:e>
                                  <m:r>
                                    <a:rPr lang="zh-CN" altLang="en-US" sz="2000" i="0">
                                      <a:latin typeface="Cambria Math" panose="02040503050406030204" pitchFamily="18" charset="0"/>
                                    </a:rPr>
                                    <m:t>选择硬币</m:t>
                                  </m:r>
                                  <m:r>
                                    <m:rPr>
                                      <m:sty m:val="p"/>
                                    </m:rPr>
                                    <a:rPr lang="zh-CN" altLang="en-US" sz="2000" i="0">
                                      <a:latin typeface="Cambria Math" panose="02040503050406030204" pitchFamily="18" charset="0"/>
                                    </a:rPr>
                                    <m:t>A</m:t>
                                  </m:r>
                                  <m:r>
                                    <a:rPr lang="zh-CN" altLang="en-US" sz="2000" i="0">
                                      <a:latin typeface="Cambria Math" panose="02040503050406030204" pitchFamily="18" charset="0"/>
                                    </a:rPr>
                                    <m:t>投掷</m:t>
                                  </m:r>
                                  <m:r>
                                    <a:rPr lang="zh-CN" altLang="en-US" sz="2000" i="0">
                                      <a:latin typeface="Cambria Math" panose="02040503050406030204" pitchFamily="18" charset="0"/>
                                    </a:rPr>
                                    <m:t>, </m:t>
                                  </m:r>
                                  <m:r>
                                    <a:rPr lang="zh-CN" altLang="en-US" sz="2000" i="0">
                                      <a:latin typeface="Cambria Math" panose="02040503050406030204" pitchFamily="18" charset="0"/>
                                    </a:rPr>
                                    <m:t>硬币投掷结果</m:t>
                                  </m:r>
                                </m:e>
                                <m:e>
                                  <m:r>
                                    <a:rPr lang="zh-CN" altLang="en-US" sz="2000" i="1">
                                      <a:latin typeface="Cambria Math" panose="02040503050406030204" pitchFamily="18" charset="0"/>
                                    </a:rPr>
                                    <m:t>𝛩</m:t>
                                  </m:r>
                                </m:e>
                              </m:d>
                            </m:e>
                            <m:e>
                              <m:r>
                                <a:rPr lang="zh-CN" altLang="en-US" sz="2000" i="0">
                                  <a:latin typeface="Cambria Math" panose="02040503050406030204" pitchFamily="18" charset="0"/>
                                </a:rPr>
                                <m:t>+</m:t>
                              </m:r>
                            </m:e>
                            <m:e>
                              <m:r>
                                <a:rPr lang="zh-CN" altLang="en-US" sz="2000" i="1">
                                  <a:latin typeface="Cambria Math" panose="02040503050406030204" pitchFamily="18" charset="0"/>
                                </a:rPr>
                                <m:t>𝑃</m:t>
                              </m:r>
                              <m:r>
                                <a:rPr lang="zh-CN" altLang="en-US" sz="2000" i="0">
                                  <a:latin typeface="Cambria Math" panose="02040503050406030204" pitchFamily="18" charset="0"/>
                                </a:rPr>
                                <m:t>选择硬币</m:t>
                              </m:r>
                              <m:r>
                                <m:rPr>
                                  <m:sty m:val="p"/>
                                </m:rPr>
                                <a:rPr lang="zh-CN" altLang="en-US" sz="2000" i="0">
                                  <a:latin typeface="Cambria Math" panose="02040503050406030204" pitchFamily="18" charset="0"/>
                                </a:rPr>
                                <m:t>B</m:t>
                              </m:r>
                              <m:r>
                                <a:rPr lang="zh-CN" altLang="en-US" sz="2000" i="0">
                                  <a:latin typeface="Cambria Math" panose="02040503050406030204" pitchFamily="18" charset="0"/>
                                </a:rPr>
                                <m:t>投掷</m:t>
                              </m:r>
                              <m:r>
                                <a:rPr lang="zh-CN" altLang="en-US" sz="2000" i="0">
                                  <a:latin typeface="Cambria Math" panose="02040503050406030204" pitchFamily="18" charset="0"/>
                                </a:rPr>
                                <m:t> </m:t>
                              </m:r>
                              <m:r>
                                <a:rPr lang="zh-CN" altLang="en-US" sz="2000" i="0">
                                  <a:latin typeface="Cambria Math" panose="02040503050406030204" pitchFamily="18" charset="0"/>
                                </a:rPr>
                                <m:t>硬币投掷结果</m:t>
                              </m:r>
                              <m:r>
                                <a:rPr lang="zh-CN" altLang="en-US" sz="2000" i="1">
                                  <a:latin typeface="Cambria Math" panose="02040503050406030204" pitchFamily="18" charset="0"/>
                                </a:rPr>
                                <m:t>𝛩</m:t>
                              </m:r>
                            </m:e>
                          </m:d>
                        </m:den>
                      </m:f>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6</m:t>
                                  </m:r>
                                </m:e>
                              </m:d>
                            </m:e>
                            <m:sup>
                              <m:r>
                                <a:rPr lang="zh-CN" altLang="en-US" sz="2000" i="0">
                                  <a:latin typeface="Cambria Math" panose="02040503050406030204" pitchFamily="18" charset="0"/>
                                </a:rPr>
                                <m:t>5</m:t>
                              </m:r>
                            </m:sup>
                          </m:sSup>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4</m:t>
                                  </m:r>
                                </m:e>
                              </m:d>
                            </m:e>
                            <m:sup>
                              <m:r>
                                <a:rPr lang="zh-CN" altLang="en-US" sz="2000" i="0">
                                  <a:latin typeface="Cambria Math" panose="02040503050406030204" pitchFamily="18" charset="0"/>
                                </a:rPr>
                                <m:t>5</m:t>
                              </m:r>
                            </m:sup>
                          </m:sSup>
                        </m:num>
                        <m:den>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6</m:t>
                                  </m:r>
                                </m:e>
                              </m:d>
                            </m:e>
                            <m:sup>
                              <m:r>
                                <a:rPr lang="zh-CN" altLang="en-US" sz="2000" i="0">
                                  <a:latin typeface="Cambria Math" panose="02040503050406030204" pitchFamily="18" charset="0"/>
                                </a:rPr>
                                <m:t>5</m:t>
                              </m:r>
                            </m:sup>
                          </m:sSup>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4</m:t>
                                  </m:r>
                                </m:e>
                              </m:d>
                            </m:e>
                            <m:sup>
                              <m:r>
                                <a:rPr lang="zh-CN" altLang="en-US" sz="2000" i="0">
                                  <a:latin typeface="Cambria Math" panose="02040503050406030204" pitchFamily="18" charset="0"/>
                                </a:rPr>
                                <m:t>5</m:t>
                              </m:r>
                            </m:sup>
                          </m:sSup>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5</m:t>
                                  </m:r>
                                </m:e>
                              </m:d>
                            </m:e>
                            <m:sup>
                              <m:r>
                                <a:rPr lang="zh-CN" altLang="en-US" sz="2000" i="0">
                                  <a:latin typeface="Cambria Math" panose="02040503050406030204" pitchFamily="18" charset="0"/>
                                </a:rPr>
                                <m:t>10</m:t>
                              </m:r>
                            </m:sup>
                          </m:sSup>
                        </m:den>
                      </m:f>
                      <m:r>
                        <a:rPr lang="zh-CN" altLang="en-US" sz="2000" i="0">
                          <a:latin typeface="Cambria Math" panose="02040503050406030204" pitchFamily="18" charset="0"/>
                        </a:rPr>
                        <m:t>=</m:t>
                      </m:r>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45</m:t>
                      </m:r>
                    </m:oMath>
                  </m:oMathPara>
                </a14:m>
                <a:endParaRPr lang="zh-CN" altLang="en-US" sz="2000" dirty="0">
                  <a:latin typeface="楷体" panose="02010609060101010101" pitchFamily="49" charset="-122"/>
                  <a:ea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330774" y="4679164"/>
                <a:ext cx="4572000" cy="1782476"/>
              </a:xfrm>
              <a:prstGeom prst="rect">
                <a:avLst/>
              </a:prstGeom>
              <a:blipFill rotWithShape="1">
                <a:blip r:embed="rId2"/>
                <a:stretch>
                  <a:fillRect l="-7" t="-27" r="-86604" b="29"/>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zh-CN" altLang="en-US" dirty="0">
                <a:solidFill>
                  <a:srgbClr val="C00000"/>
                </a:solidFill>
              </a:rPr>
              <a:t>二硬币投掷例子</a:t>
            </a:r>
            <a:endParaRPr lang="zh-CN" altLang="en-US" dirty="0">
              <a:solidFill>
                <a:srgbClr val="C00000"/>
              </a:solidFill>
            </a:endParaRPr>
          </a:p>
        </p:txBody>
      </p:sp>
      <p:sp>
        <p:nvSpPr>
          <p:cNvPr id="3" name="内容占位符 2"/>
          <p:cNvSpPr>
            <a:spLocks noGrp="1"/>
          </p:cNvSpPr>
          <p:nvPr>
            <p:ph idx="1"/>
          </p:nvPr>
        </p:nvSpPr>
        <p:spPr/>
        <p:txBody>
          <a:bodyPr>
            <a:normAutofit/>
          </a:bodyPr>
          <a:lstStyle/>
          <a:p>
            <a:pPr marL="457200" lvl="1" indent="0">
              <a:buNone/>
            </a:pPr>
            <a:r>
              <a:rPr lang="zh-CN" altLang="en-US" kern="100" dirty="0">
                <a:latin typeface="Times New Roman" panose="02020603050405020304" pitchFamily="16" charset="0"/>
                <a:ea typeface="华文楷体" panose="02010600040101010101" pitchFamily="2" charset="-122"/>
                <a:cs typeface="Times New Roman" panose="02020603050405020304" pitchFamily="16" charset="0"/>
              </a:rPr>
              <a:t>这10次结果由硬币B投掷所得概率为</a:t>
            </a:r>
            <a:r>
              <a:rPr lang="en-US" altLang="zh-CN" kern="100" dirty="0">
                <a:latin typeface="Times New Roman" panose="02020603050405020304" pitchFamily="16" charset="0"/>
                <a:ea typeface="华文楷体" panose="02010600040101010101" pitchFamily="2" charset="-122"/>
                <a:cs typeface="Times New Roman" panose="02020603050405020304" pitchFamily="16" charset="0"/>
              </a:rPr>
              <a:t>:</a:t>
            </a:r>
            <a:endParaRPr lang="zh-CN" altLang="en-US" dirty="0"/>
          </a:p>
        </p:txBody>
      </p:sp>
      <p:grpSp>
        <p:nvGrpSpPr>
          <p:cNvPr id="4" name="组合 3"/>
          <p:cNvGrpSpPr/>
          <p:nvPr/>
        </p:nvGrpSpPr>
        <p:grpSpPr>
          <a:xfrm>
            <a:off x="-1186166" y="1850548"/>
            <a:ext cx="8551372" cy="1861310"/>
            <a:chOff x="-1107584" y="5108099"/>
            <a:chExt cx="6323527" cy="1045640"/>
          </a:xfrm>
        </p:grpSpPr>
        <mc:AlternateContent xmlns:mc="http://schemas.openxmlformats.org/markup-compatibility/2006">
          <mc:Choice xmlns:a14="http://schemas.microsoft.com/office/drawing/2010/main" Requires="a14">
            <p:sp>
              <p:nvSpPr>
                <p:cNvPr id="6" name="文本框 5"/>
                <p:cNvSpPr txBox="1"/>
                <p:nvPr/>
              </p:nvSpPr>
              <p:spPr>
                <a:xfrm>
                  <a:off x="566670" y="5108099"/>
                  <a:ext cx="4572000" cy="25935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𝑃</m:t>
                        </m:r>
                        <m:d>
                          <m:dPr>
                            <m:ctrlPr>
                              <a:rPr lang="zh-CN" altLang="en-US" sz="2400" i="1">
                                <a:solidFill>
                                  <a:srgbClr val="836967"/>
                                </a:solidFill>
                                <a:latin typeface="Cambria Math" panose="02040503050406030204" pitchFamily="18" charset="0"/>
                              </a:rPr>
                            </m:ctrlPr>
                          </m:dPr>
                          <m:e>
                            <m:r>
                              <a:rPr lang="zh-CN" altLang="en-US" sz="2400" i="0">
                                <a:latin typeface="Cambria Math" panose="02040503050406030204" pitchFamily="18" charset="0"/>
                              </a:rPr>
                              <m:t>选择硬币</m:t>
                            </m:r>
                            <m:r>
                              <m:rPr>
                                <m:sty m:val="p"/>
                              </m:rPr>
                              <a:rPr lang="zh-CN" altLang="en-US" sz="2400" i="0">
                                <a:latin typeface="Cambria Math" panose="02040503050406030204" pitchFamily="18" charset="0"/>
                              </a:rPr>
                              <m:t>B</m:t>
                            </m:r>
                            <m:r>
                              <a:rPr lang="zh-CN" altLang="en-US" sz="2400" i="0">
                                <a:latin typeface="Cambria Math" panose="02040503050406030204" pitchFamily="18" charset="0"/>
                              </a:rPr>
                              <m:t>投掷</m:t>
                            </m:r>
                          </m:e>
                          <m:e>
                            <m:r>
                              <a:rPr lang="zh-CN" altLang="en-US" sz="2400" i="0">
                                <a:latin typeface="Cambria Math" panose="02040503050406030204" pitchFamily="18" charset="0"/>
                              </a:rPr>
                              <m:t>硬币投掷结果</m:t>
                            </m:r>
                            <m:r>
                              <a:rPr lang="zh-CN" altLang="en-US" sz="2400" i="0">
                                <a:latin typeface="Cambria Math" panose="02040503050406030204" pitchFamily="18" charset="0"/>
                              </a:rPr>
                              <m:t>,</m:t>
                            </m:r>
                            <m:r>
                              <a:rPr lang="zh-CN" altLang="en-US" sz="2400" i="1">
                                <a:latin typeface="Cambria Math" panose="02040503050406030204" pitchFamily="18" charset="0"/>
                              </a:rPr>
                              <m:t>𝛩</m:t>
                            </m:r>
                          </m:e>
                        </m:d>
                      </m:oMath>
                    </m:oMathPara>
                  </a14:m>
                  <a:endParaRPr lang="zh-CN" altLang="en-US" sz="2400" dirty="0">
                    <a:latin typeface="楷体" panose="02010609060101010101" pitchFamily="49" charset="-122"/>
                    <a:ea typeface="楷体" panose="02010609060101010101" pitchFamily="49"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66670" y="5108099"/>
                  <a:ext cx="4572000" cy="259352"/>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43943" y="5512176"/>
                  <a:ext cx="4572000" cy="25935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smtClean="0">
                            <a:effectLst/>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smtClean="0">
                            <a:effectLst/>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zh-CN" altLang="zh-CN" sz="2400" kern="100">
                                <a:effectLst/>
                                <a:latin typeface="Cambria Math" panose="02040503050406030204" pitchFamily="18" charset="0"/>
                                <a:ea typeface="华文楷体" panose="02010600040101010101" pitchFamily="2" charset="-122"/>
                                <a:cs typeface="Times New Roman" panose="02020603050405020304" pitchFamily="16" charset="0"/>
                              </a:rPr>
                              <m:t>选择硬币</m:t>
                            </m:r>
                            <m:r>
                              <m:rPr>
                                <m:sty m:val="p"/>
                              </m:rPr>
                              <a:rPr lang="en-US" altLang="zh-CN" sz="2400" kern="100">
                                <a:effectLst/>
                                <a:latin typeface="Cambria Math" panose="02040503050406030204" pitchFamily="18" charset="0"/>
                                <a:ea typeface="华文楷体" panose="02010600040101010101" pitchFamily="2" charset="-122"/>
                                <a:cs typeface="Times New Roman" panose="02020603050405020304" pitchFamily="16" charset="0"/>
                              </a:rPr>
                              <m:t>A</m:t>
                            </m:r>
                            <m:r>
                              <a:rPr lang="zh-CN" altLang="zh-CN" sz="2400" kern="100">
                                <a:effectLst/>
                                <a:latin typeface="Cambria Math" panose="02040503050406030204" pitchFamily="18" charset="0"/>
                                <a:ea typeface="华文楷体" panose="02010600040101010101" pitchFamily="2" charset="-122"/>
                                <a:cs typeface="Times New Roman" panose="02020603050405020304" pitchFamily="16" charset="0"/>
                              </a:rPr>
                              <m:t>投掷</m:t>
                            </m:r>
                          </m:e>
                          <m:e>
                            <m:r>
                              <a:rPr lang="zh-CN" altLang="zh-CN" sz="2400" kern="100">
                                <a:effectLst/>
                                <a:latin typeface="Cambria Math" panose="02040503050406030204" pitchFamily="18" charset="0"/>
                                <a:ea typeface="华文楷体" panose="02010600040101010101" pitchFamily="2" charset="-122"/>
                                <a:cs typeface="Times New Roman" panose="02020603050405020304" pitchFamily="16" charset="0"/>
                              </a:rPr>
                              <m:t>硬币投掷结果</m:t>
                            </m:r>
                            <m:r>
                              <a:rPr lang="en-US" altLang="zh-CN" sz="2400"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𝛩</m:t>
                            </m:r>
                          </m:e>
                        </m:d>
                      </m:oMath>
                    </m:oMathPara>
                  </a14:m>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643943" y="5512176"/>
                  <a:ext cx="4572000" cy="25935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107584" y="5894387"/>
                  <a:ext cx="4572000" cy="25935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smtClean="0">
                            <a:effectLst/>
                            <a:latin typeface="Cambria Math" panose="02040503050406030204" pitchFamily="18" charset="0"/>
                            <a:ea typeface="华文楷体" panose="02010600040101010101" pitchFamily="2" charset="-122"/>
                            <a:cs typeface="Times New Roman" panose="02020603050405020304" pitchFamily="16" charset="0"/>
                          </a:rPr>
                          <m:t>0</m:t>
                        </m:r>
                        <m:r>
                          <a:rPr lang="en-US" altLang="zh-CN" sz="240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smtClean="0">
                            <a:effectLst/>
                            <a:latin typeface="Cambria Math" panose="02040503050406030204" pitchFamily="18" charset="0"/>
                            <a:ea typeface="华文楷体" panose="02010600040101010101" pitchFamily="2" charset="-122"/>
                            <a:cs typeface="Times New Roman" panose="02020603050405020304" pitchFamily="16" charset="0"/>
                          </a:rPr>
                          <m:t>55</m:t>
                        </m:r>
                      </m:oMath>
                    </m:oMathPara>
                  </a14:m>
                  <a:endParaRPr lang="zh-CN" alt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1107584" y="5894387"/>
                  <a:ext cx="4572000" cy="259352"/>
                </a:xfrm>
                <a:prstGeom prst="rect">
                  <a:avLst/>
                </a:prstGeom>
                <a:blipFill rotWithShape="1">
                  <a:blip r:embed="rId3"/>
                </a:blipFill>
              </p:spPr>
              <p:txBody>
                <a:bodyPr/>
                <a:lstStyle/>
                <a:p>
                  <a:r>
                    <a:rPr lang="zh-CN" altLang="en-US">
                      <a:noFill/>
                    </a:rPr>
                    <a:t> </a:t>
                  </a:r>
                </a:p>
              </p:txBody>
            </p:sp>
          </mc:Fallback>
        </mc:AlternateContent>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632153" y="1102296"/>
            <a:ext cx="2923181" cy="7282751"/>
          </a:xfrm>
          <a:prstGeom prst="rect">
            <a:avLst/>
          </a:prstGeom>
        </p:spPr>
      </p:pic>
      <p:sp>
        <p:nvSpPr>
          <p:cNvPr id="10" name="文本框 9"/>
          <p:cNvSpPr txBox="1"/>
          <p:nvPr/>
        </p:nvSpPr>
        <p:spPr>
          <a:xfrm>
            <a:off x="4297398" y="6233561"/>
            <a:ext cx="5926622"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5.4 </a:t>
            </a:r>
            <a:r>
              <a:rPr lang="zh-CN" altLang="en-US" sz="1600" b="1" dirty="0">
                <a:ea typeface="+mj-ea"/>
              </a:rPr>
              <a:t>两个硬币在每一轮中被选择概率以及投掷正面</a:t>
            </a:r>
            <a:r>
              <a:rPr lang="en-US" altLang="zh-CN" sz="1600" b="1" dirty="0">
                <a:ea typeface="+mj-ea"/>
              </a:rPr>
              <a:t>/</a:t>
            </a:r>
            <a:r>
              <a:rPr lang="zh-CN" altLang="en-US" sz="1600" b="1" dirty="0">
                <a:ea typeface="+mj-ea"/>
              </a:rPr>
              <a:t>反面的次数</a:t>
            </a:r>
            <a:endParaRPr lang="zh-CN" altLang="en-US" sz="1600" b="1" dirty="0">
              <a:ea typeface="+mj-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zh-CN" altLang="en-US" dirty="0">
                <a:solidFill>
                  <a:srgbClr val="C00000"/>
                </a:solidFill>
              </a:rPr>
              <a:t>二硬币投掷例子</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sz="3200" b="1" kern="100" dirty="0">
                <a:effectLst/>
                <a:latin typeface="Times New Roman" panose="02020603050405020304" pitchFamily="16" charset="0"/>
                <a:ea typeface="华文楷体" panose="02010600040101010101" pitchFamily="2" charset="-122"/>
                <a:cs typeface="Times New Roman" panose="02020603050405020304" pitchFamily="16" charset="0"/>
              </a:rPr>
              <a:t>期望最大化（</a:t>
            </a:r>
            <a:r>
              <a:rPr lang="en-US" alt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rPr>
              <a:t>M</a:t>
            </a:r>
            <a:r>
              <a:rPr lang="zh-CN" altLang="en-US" sz="3200" b="1" kern="100" dirty="0">
                <a:effectLst/>
                <a:latin typeface="Times New Roman" panose="02020603050405020304" pitchFamily="16" charset="0"/>
                <a:ea typeface="华文楷体" panose="02010600040101010101" pitchFamily="2" charset="-122"/>
                <a:cs typeface="Times New Roman" panose="02020603050405020304" pitchFamily="16" charset="0"/>
              </a:rPr>
              <a:t>步骤，</a:t>
            </a:r>
            <a:r>
              <a:rPr lang="en-US" alt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rPr>
              <a:t>Maximization</a:t>
            </a:r>
            <a:r>
              <a:rPr lang="zh-CN" altLang="en-US" sz="3200" b="1" kern="100" dirty="0">
                <a:effectLst/>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kern="100" dirty="0">
                <a:latin typeface="Times New Roman" panose="02020603050405020304" pitchFamily="16" charset="0"/>
                <a:ea typeface="华文楷体" panose="02010600040101010101" pitchFamily="2" charset="-122"/>
                <a:cs typeface="Times New Roman" panose="02020603050405020304" pitchFamily="16" charset="0"/>
              </a:rPr>
              <a:t>：</a:t>
            </a:r>
            <a:endParaRPr lang="zh-CN" altLang="zh-CN" sz="3200" dirty="0">
              <a:effectLst/>
              <a:latin typeface="Times New Roman" panose="02020603050405020304" pitchFamily="16" charset="0"/>
              <a:ea typeface="华文楷体" panose="02010600040101010101" pitchFamily="2" charset="-122"/>
              <a:cs typeface="Times New Roman" panose="02020603050405020304" pitchFamily="16" charset="0"/>
            </a:endParaRPr>
          </a:p>
          <a:p>
            <a:pPr lvl="1"/>
            <a:r>
              <a:rPr lang="zh-CN" altLang="en-US" dirty="0"/>
              <a:t>在上面的计算中，通过初始化硬币</a:t>
            </a:r>
            <a:r>
              <a:rPr lang="en-US" altLang="zh-CN" dirty="0"/>
              <a:t>A</a:t>
            </a:r>
            <a:r>
              <a:rPr lang="zh-CN" altLang="en-US" dirty="0"/>
              <a:t>和硬币</a:t>
            </a:r>
            <a:r>
              <a:rPr lang="en-US" altLang="zh-CN" dirty="0"/>
              <a:t>B</a:t>
            </a:r>
            <a:r>
              <a:rPr lang="zh-CN" altLang="en-US" dirty="0"/>
              <a:t>投掷得到正面概率𝛩 ̂</a:t>
            </a:r>
            <a:r>
              <a:rPr lang="en-US" altLang="zh-CN" dirty="0"/>
              <a:t>_</a:t>
            </a:r>
            <a:r>
              <a:rPr lang="zh-CN" altLang="en-US" dirty="0"/>
              <a:t>𝐴</a:t>
            </a:r>
            <a:r>
              <a:rPr lang="en-US" altLang="zh-CN" dirty="0"/>
              <a:t>^((0))</a:t>
            </a:r>
            <a:r>
              <a:rPr lang="zh-CN" altLang="en-US" dirty="0"/>
              <a:t>和𝛩 ̂</a:t>
            </a:r>
            <a:r>
              <a:rPr lang="en-US" altLang="zh-CN" dirty="0"/>
              <a:t>_</a:t>
            </a:r>
            <a:r>
              <a:rPr lang="zh-CN" altLang="en-US" dirty="0"/>
              <a:t>𝐵</a:t>
            </a:r>
            <a:r>
              <a:rPr lang="en-US" altLang="zh-CN" dirty="0"/>
              <a:t>^((0))</a:t>
            </a:r>
            <a:r>
              <a:rPr lang="zh-CN" altLang="en-US" dirty="0"/>
              <a:t>，得到每一轮中选择硬币</a:t>
            </a:r>
            <a:r>
              <a:rPr lang="en-US" altLang="zh-CN" dirty="0"/>
              <a:t>A</a:t>
            </a:r>
            <a:r>
              <a:rPr lang="zh-CN" altLang="en-US" dirty="0"/>
              <a:t>和选择硬币</a:t>
            </a:r>
            <a:r>
              <a:rPr lang="en-US" altLang="zh-CN" dirty="0"/>
              <a:t>B</a:t>
            </a:r>
            <a:r>
              <a:rPr lang="zh-CN" altLang="en-US" dirty="0"/>
              <a:t>概率这一“隐变量”，进而可计算得到每一轮中硬币</a:t>
            </a:r>
            <a:r>
              <a:rPr lang="en-US" altLang="zh-CN" dirty="0"/>
              <a:t>A</a:t>
            </a:r>
            <a:r>
              <a:rPr lang="zh-CN" altLang="en-US" dirty="0"/>
              <a:t>和硬币</a:t>
            </a:r>
            <a:r>
              <a:rPr lang="en-US" altLang="zh-CN" dirty="0"/>
              <a:t>B</a:t>
            </a:r>
            <a:r>
              <a:rPr lang="zh-CN" altLang="en-US" dirty="0"/>
              <a:t>投掷正面次数。</a:t>
            </a:r>
            <a:endParaRPr lang="zh-CN" altLang="en-US" dirty="0"/>
          </a:p>
          <a:p>
            <a:pPr lvl="1"/>
            <a:r>
              <a:rPr lang="zh-CN" altLang="en-US" dirty="0"/>
              <a:t>在这些信息基础上，可更新得到硬币</a:t>
            </a:r>
            <a:r>
              <a:rPr lang="en-US" altLang="zh-CN" dirty="0"/>
              <a:t>A</a:t>
            </a:r>
            <a:r>
              <a:rPr lang="zh-CN" altLang="en-US" dirty="0"/>
              <a:t>和硬币</a:t>
            </a:r>
            <a:r>
              <a:rPr lang="en-US" altLang="zh-CN" dirty="0"/>
              <a:t>B</a:t>
            </a:r>
            <a:r>
              <a:rPr lang="zh-CN" altLang="en-US" dirty="0"/>
              <a:t>投掷为正面的概率，从而得到新的模型参数：</a:t>
            </a:r>
            <a:endParaRPr lang="zh-CN" altLang="en-US" dirty="0"/>
          </a:p>
          <a:p>
            <a:pPr lvl="1"/>
            <a:endParaRPr lang="zh-CN" altLang="en-US" dirty="0"/>
          </a:p>
          <a:p>
            <a:pPr lvl="1"/>
            <a:endParaRPr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2335708" y="5125322"/>
                <a:ext cx="7520583" cy="617798"/>
              </a:xfrm>
              <a:prstGeom prst="rect">
                <a:avLst/>
              </a:prstGeom>
              <a:noFill/>
            </p:spPr>
            <p:txBody>
              <a:bodyPr wrap="square">
                <a:spAutoFit/>
              </a:bodyPr>
              <a:lstStyle/>
              <a:p>
                <a14:m>
                  <m:oMath xmlns:m="http://schemas.openxmlformats.org/officeDocument/2006/math">
                    <m:sSubSup>
                      <m:sSubSup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6" charset="0"/>
                          </a:rPr>
                        </m:ctrlPr>
                      </m:sSubSupPr>
                      <m:e>
                        <m:acc>
                          <m:acc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6" charset="0"/>
                              </a:rPr>
                            </m:ctrlPr>
                          </m:accPr>
                          <m:e>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𝛩</m:t>
                            </m:r>
                          </m:e>
                        </m:acc>
                      </m:e>
                      <m:sub>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𝐴</m:t>
                        </m:r>
                      </m:sub>
                      <m:sup>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m:t>
                        </m:r>
                      </m:sup>
                    </m:sSubSup>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21</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30</m:t>
                        </m:r>
                      </m:num>
                      <m:den>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21</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30</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8</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57</m:t>
                        </m:r>
                      </m:den>
                    </m:f>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0</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713</m:t>
                    </m:r>
                  </m:oMath>
                </a14:m>
                <a:r>
                  <a:rPr lang="en-US" altLang="zh-CN" sz="2400" kern="100" dirty="0">
                    <a:effectLst/>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6" charset="0"/>
                          </a:rPr>
                        </m:ctrlPr>
                      </m:sSubSupPr>
                      <m:e>
                        <m:acc>
                          <m:acc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6" charset="0"/>
                              </a:rPr>
                            </m:ctrlPr>
                          </m:accPr>
                          <m:e>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𝛩</m:t>
                            </m:r>
                          </m:e>
                        </m:acc>
                      </m:e>
                      <m:sub>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𝐵</m:t>
                        </m:r>
                      </m:sub>
                      <m:sup>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kern="100">
                            <a:effectLst/>
                            <a:latin typeface="Cambria Math" panose="02040503050406030204" pitchFamily="18" charset="0"/>
                            <a:ea typeface="华文楷体" panose="02010600040101010101" pitchFamily="2" charset="-122"/>
                            <a:cs typeface="Times New Roman" panose="02020603050405020304" pitchFamily="16" charset="0"/>
                          </a:rPr>
                          <m:t>)</m:t>
                        </m:r>
                      </m:sup>
                    </m:sSubSup>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11</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70</m:t>
                        </m:r>
                      </m:num>
                      <m:den>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11</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70</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8</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43</m:t>
                        </m:r>
                      </m:den>
                    </m:f>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0</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m:t>
                    </m:r>
                    <m:r>
                      <a:rPr lang="en-US" altLang="zh-CN" sz="2400" i="1" kern="100">
                        <a:effectLst/>
                        <a:latin typeface="Cambria Math" panose="02040503050406030204" pitchFamily="18" charset="0"/>
                        <a:ea typeface="Cambria Math" panose="02040503050406030204" pitchFamily="18" charset="0"/>
                        <a:cs typeface="Times New Roman" panose="02020603050405020304" pitchFamily="16" charset="0"/>
                      </a:rPr>
                      <m:t>581</m:t>
                    </m:r>
                  </m:oMath>
                </a14:m>
                <a:r>
                  <a:rPr lang="en-US" altLang="zh-CN" sz="2400" kern="100" dirty="0">
                    <a:effectLst/>
                    <a:latin typeface="Times New Roman" panose="02020603050405020304" pitchFamily="16" charset="0"/>
                    <a:ea typeface="华文楷体" panose="02010600040101010101" pitchFamily="2" charset="-122"/>
                    <a:cs typeface="Times New Roman" panose="02020603050405020304" pitchFamily="16" charset="0"/>
                  </a:rPr>
                  <a:t> </a:t>
                </a:r>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2335708" y="5125322"/>
                <a:ext cx="7520583" cy="617798"/>
              </a:xfrm>
              <a:prstGeom prst="rect">
                <a:avLst/>
              </a:prstGeom>
              <a:blipFill rotWithShape="1">
                <a:blip r:embed="rId1"/>
                <a:stretch>
                  <a:fillRect l="-2" t="-38" r="6" b="29"/>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zh-CN" altLang="en-US" dirty="0">
                <a:solidFill>
                  <a:srgbClr val="C00000"/>
                </a:solidFill>
              </a:rPr>
              <a:t>二硬币投掷例子</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 接下来，可在新的概率值基础上继续计算每一轮投掷中选择硬币</a:t>
                </a:r>
                <a:r>
                  <a:rPr lang="en-US" altLang="zh-CN" dirty="0"/>
                  <a:t>A</a:t>
                </a:r>
                <a:r>
                  <a:rPr lang="zh-CN" altLang="en-US" dirty="0"/>
                  <a:t>或硬币</a:t>
                </a:r>
                <a:r>
                  <a:rPr lang="en-US" altLang="zh-CN" dirty="0"/>
                  <a:t>B</a:t>
                </a:r>
                <a:r>
                  <a:rPr lang="zh-CN" altLang="en-US" dirty="0"/>
                  <a:t>的概率，进而计算得到五轮中硬币</a:t>
                </a:r>
                <a:r>
                  <a:rPr lang="en-US" altLang="zh-CN" dirty="0"/>
                  <a:t>A</a:t>
                </a:r>
                <a:r>
                  <a:rPr lang="zh-CN" altLang="en-US" dirty="0"/>
                  <a:t>和硬币</a:t>
                </a:r>
                <a:r>
                  <a:rPr lang="en-US" altLang="zh-CN" dirty="0"/>
                  <a:t>B</a:t>
                </a:r>
                <a:r>
                  <a:rPr lang="zh-CN" altLang="en-US" dirty="0"/>
                  <a:t>投掷正面的总次数，从而得到硬币</a:t>
                </a:r>
                <a:r>
                  <a:rPr lang="en-US" altLang="zh-CN" dirty="0"/>
                  <a:t>A</a:t>
                </a:r>
                <a:r>
                  <a:rPr lang="zh-CN" altLang="en-US" dirty="0"/>
                  <a:t>和硬币</a:t>
                </a:r>
                <a:r>
                  <a:rPr lang="en-US" altLang="zh-CN" dirty="0"/>
                  <a:t>B</a:t>
                </a:r>
                <a:r>
                  <a:rPr lang="zh-CN" altLang="en-US" dirty="0"/>
                  <a:t>投掷为正面的更新概率值</a:t>
                </a:r>
                <a14:m>
                  <m:oMath xmlns:m="http://schemas.openxmlformats.org/officeDocument/2006/math">
                    <m:sSubSup>
                      <m:sSubSupPr>
                        <m:ctrlPr>
                          <a:rPr lang="zh-CN" altLang="zh-CN" sz="3200" i="1" kern="100" smtClean="0">
                            <a:effectLst/>
                            <a:latin typeface="Cambria Math" panose="02040503050406030204" pitchFamily="18" charset="0"/>
                            <a:ea typeface="Cambria Math" panose="02040503050406030204" pitchFamily="18" charset="0"/>
                            <a:cs typeface="Times New Roman" panose="02020603050405020304" pitchFamily="16" charset="0"/>
                          </a:rPr>
                        </m:ctrlPr>
                      </m:sSubSupPr>
                      <m:e>
                        <m:acc>
                          <m:ac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6" charset="0"/>
                              </a:rPr>
                            </m:ctrlPr>
                          </m:accPr>
                          <m:e>
                            <m:r>
                              <a:rPr lang="en-US" altLang="zh-CN" sz="3200" i="1" kern="100">
                                <a:effectLst/>
                                <a:latin typeface="Cambria Math" panose="02040503050406030204" pitchFamily="18" charset="0"/>
                                <a:ea typeface="华文楷体" panose="02010600040101010101" pitchFamily="2" charset="-122"/>
                                <a:cs typeface="Times New Roman" panose="02020603050405020304" pitchFamily="16" charset="0"/>
                              </a:rPr>
                              <m:t>𝛩</m:t>
                            </m:r>
                          </m:e>
                        </m:acc>
                      </m:e>
                      <m:sub>
                        <m:r>
                          <a:rPr lang="en-US" altLang="zh-CN" sz="3200" i="1" kern="100">
                            <a:effectLst/>
                            <a:latin typeface="Cambria Math" panose="02040503050406030204" pitchFamily="18" charset="0"/>
                            <a:ea typeface="华文楷体" panose="02010600040101010101" pitchFamily="2" charset="-122"/>
                            <a:cs typeface="Times New Roman" panose="02020603050405020304" pitchFamily="16" charset="0"/>
                          </a:rPr>
                          <m:t>𝐴</m:t>
                        </m:r>
                      </m:sub>
                      <m:sup>
                        <m:r>
                          <a:rPr lang="en-US" altLang="zh-CN" sz="32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kern="100">
                            <a:effectLst/>
                            <a:latin typeface="Cambria Math" panose="02040503050406030204" pitchFamily="18" charset="0"/>
                            <a:ea typeface="华文楷体" panose="02010600040101010101" pitchFamily="2" charset="-122"/>
                            <a:cs typeface="Times New Roman" panose="02020603050405020304" pitchFamily="16" charset="0"/>
                          </a:rPr>
                          <m:t>2</m:t>
                        </m:r>
                        <m:r>
                          <a:rPr lang="en-US" altLang="zh-CN" sz="3200" i="1" kern="100">
                            <a:effectLst/>
                            <a:latin typeface="Cambria Math" panose="02040503050406030204" pitchFamily="18" charset="0"/>
                            <a:ea typeface="华文楷体" panose="02010600040101010101" pitchFamily="2" charset="-122"/>
                            <a:cs typeface="Times New Roman" panose="02020603050405020304" pitchFamily="16" charset="0"/>
                          </a:rPr>
                          <m:t>)</m:t>
                        </m:r>
                      </m:sup>
                    </m:sSubSup>
                  </m:oMath>
                </a14:m>
                <a:r>
                  <a:rPr lang="zh-CN" altLang="en-US" dirty="0"/>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SupPr>
                      <m:e>
                        <m:acc>
                          <m:acc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𝛩</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𝐵</m:t>
                        </m:r>
                      </m:sub>
                      <m:su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2</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 </m:t>
                    </m:r>
                  </m:oMath>
                </a14:m>
                <a:r>
                  <a:rPr lang="zh-CN" altLang="en-US" dirty="0"/>
                  <a:t>。上述算法不断迭代，直至算法收敛，最终得到硬币</a:t>
                </a:r>
                <a:r>
                  <a:rPr lang="en-US" altLang="zh-CN" dirty="0"/>
                  <a:t>A</a:t>
                </a:r>
                <a:r>
                  <a:rPr lang="zh-CN" altLang="en-US" dirty="0"/>
                  <a:t>和硬币</a:t>
                </a:r>
                <a:r>
                  <a:rPr lang="en-US" altLang="zh-CN" dirty="0"/>
                  <a:t>B</a:t>
                </a:r>
                <a:r>
                  <a:rPr lang="zh-CN" altLang="en-US" dirty="0"/>
                  <a:t>投掷为正面的概率</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𝛩</m:t>
                    </m:r>
                    <m:r>
                      <a:rPr lang="en-US" altLang="zh-CN" i="1" kern="100">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6" charset="0"/>
                          </a:rPr>
                          <m:t>𝐴</m:t>
                        </m:r>
                      </m:sub>
                    </m:sSub>
                    <m:r>
                      <a:rPr lang="en-US" altLang="zh-CN" i="1" kern="100">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6" charset="0"/>
                          </a:rPr>
                          <m:t>𝐵</m:t>
                        </m:r>
                      </m:sub>
                    </m:sSub>
                    <m:r>
                      <a:rPr lang="en-US" altLang="zh-CN" i="1" kern="100">
                        <a:latin typeface="Cambria Math" panose="02040503050406030204" pitchFamily="18" charset="0"/>
                        <a:ea typeface="Cambria Math" panose="02040503050406030204" pitchFamily="18" charset="0"/>
                        <a:cs typeface="Times New Roman" panose="02020603050405020304" pitchFamily="16" charset="0"/>
                      </a:rPr>
                      <m:t>}</m:t>
                    </m:r>
                  </m:oMath>
                </a14:m>
                <a:r>
                  <a:rPr lang="zh-CN" altLang="en-US" dirty="0"/>
                  <a:t>。</a:t>
                </a:r>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zh-CN" altLang="en-US" dirty="0">
                <a:solidFill>
                  <a:srgbClr val="C00000"/>
                </a:solidFill>
              </a:rPr>
              <a:t>二硬币投掷例子</a:t>
            </a:r>
            <a:endParaRPr lang="zh-CN" altLang="en-US" dirty="0">
              <a:solidFill>
                <a:srgbClr val="C00000"/>
              </a:solidFill>
            </a:endParaRPr>
          </a:p>
        </p:txBody>
      </p:sp>
      <p:sp>
        <p:nvSpPr>
          <p:cNvPr id="6" name="内容占位符 5"/>
          <p:cNvSpPr>
            <a:spLocks noGrp="1"/>
          </p:cNvSpPr>
          <p:nvPr>
            <p:ph idx="1"/>
          </p:nvPr>
        </p:nvSpPr>
        <p:spPr/>
        <p:txBody>
          <a:bodyPr/>
          <a:lstStyle/>
          <a:p>
            <a:pPr marL="0" indent="0">
              <a:buNone/>
            </a:pPr>
            <a:r>
              <a:rPr lang="en-US" altLang="zh-CN" dirty="0"/>
              <a:t> </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3603296" y="-167960"/>
            <a:ext cx="3937659" cy="7490994"/>
          </a:xfrm>
          <a:prstGeom prst="rect">
            <a:avLst/>
          </a:prstGeom>
        </p:spPr>
      </p:pic>
      <p:sp>
        <p:nvSpPr>
          <p:cNvPr id="8" name="文本框 7"/>
          <p:cNvSpPr txBox="1"/>
          <p:nvPr/>
        </p:nvSpPr>
        <p:spPr>
          <a:xfrm>
            <a:off x="3273867" y="5714593"/>
            <a:ext cx="4943982"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5.5 </a:t>
            </a:r>
            <a:r>
              <a:rPr lang="zh-CN" altLang="en-US" sz="1600" b="1" dirty="0">
                <a:ea typeface="+mj-ea"/>
              </a:rPr>
              <a:t>两个硬币投掷结果为正面的概率迭代计算结果</a:t>
            </a:r>
            <a:endParaRPr lang="zh-CN" altLang="en-US" sz="1600" b="1" dirty="0">
              <a:ea typeface="+mj-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zh-CN" altLang="en-US" dirty="0">
                <a:solidFill>
                  <a:srgbClr val="C00000"/>
                </a:solidFill>
              </a:rPr>
              <a:t>二硬币投掷例子</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从这十轮观测数据出发，计算硬币</a:t>
                </a:r>
                <a:r>
                  <a:rPr lang="en-US" altLang="zh-CN" dirty="0"/>
                  <a:t>A</a:t>
                </a:r>
                <a:r>
                  <a:rPr lang="zh-CN" altLang="en-US" dirty="0"/>
                  <a:t>或硬币</a:t>
                </a:r>
                <a:r>
                  <a:rPr lang="en-US" altLang="zh-CN" dirty="0"/>
                  <a:t>B</a:t>
                </a:r>
                <a:r>
                  <a:rPr lang="zh-CN" altLang="en-US" dirty="0"/>
                  <a:t>被投掷为正面的概率。记硬币</a:t>
                </a:r>
                <a:r>
                  <a:rPr lang="en-US" altLang="zh-CN" dirty="0"/>
                  <a:t>A</a:t>
                </a:r>
                <a:r>
                  <a:rPr lang="zh-CN" altLang="en-US" dirty="0"/>
                  <a:t>或硬币</a:t>
                </a:r>
                <a:r>
                  <a:rPr lang="en-US" altLang="zh-CN" dirty="0"/>
                  <a:t>B</a:t>
                </a:r>
                <a:r>
                  <a:rPr lang="zh-CN" altLang="en-US" dirty="0"/>
                  <a:t>被投掷为正面的概率为</a:t>
                </a:r>
                <a14:m>
                  <m:oMath xmlns:m="http://schemas.openxmlformats.org/officeDocument/2006/math">
                    <m:r>
                      <a:rPr lang="en-US" altLang="zh-CN" i="1" kern="100" smtClean="0">
                        <a:latin typeface="Cambria Math" panose="02040503050406030204" pitchFamily="18" charset="0"/>
                        <a:ea typeface="Cambria Math" panose="02040503050406030204" pitchFamily="18" charset="0"/>
                        <a:cs typeface="Times New Roman" panose="02020603050405020304" pitchFamily="16" charset="0"/>
                      </a:rPr>
                      <m:t>𝜃</m:t>
                    </m:r>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m:t>
                    </m:r>
                    <m:d>
                      <m:dPr>
                        <m:begChr m:val="{"/>
                        <m:endChr m:val="}"/>
                        <m:ctrlP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𝜃</m:t>
                            </m:r>
                          </m:e>
                          <m:sub>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𝐴</m:t>
                            </m:r>
                          </m:sub>
                        </m:sSub>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𝜃</m:t>
                            </m:r>
                          </m:e>
                          <m:sub>
                            <m:r>
                              <a:rPr lang="en-US" altLang="zh-CN" sz="3200" i="1" kern="100">
                                <a:effectLst/>
                                <a:latin typeface="Cambria Math" panose="02040503050406030204" pitchFamily="18" charset="0"/>
                                <a:ea typeface="Cambria Math" panose="02040503050406030204" pitchFamily="18" charset="0"/>
                                <a:cs typeface="Times New Roman" panose="02020603050405020304" pitchFamily="16" charset="0"/>
                              </a:rPr>
                              <m:t>𝐵</m:t>
                            </m:r>
                          </m:sub>
                        </m:sSub>
                      </m:e>
                    </m:d>
                  </m:oMath>
                </a14:m>
                <a:endParaRPr lang="en-US" altLang="zh-CN" sz="3200" kern="100" dirty="0">
                  <a:effectLst/>
                  <a:ea typeface="Cambria Math" panose="02040503050406030204" pitchFamily="18" charset="0"/>
                  <a:cs typeface="Times New Roman" panose="02020603050405020304" pitchFamily="16" charset="0"/>
                </a:endParaRPr>
              </a:p>
              <a:p>
                <a:r>
                  <a:rPr lang="zh-CN" altLang="en-US" dirty="0"/>
                  <a:t>求取期望</a:t>
                </a:r>
                <a:r>
                  <a:rPr lang="en-US" altLang="zh-CN" dirty="0"/>
                  <a:t>E </a:t>
                </a:r>
                <a:r>
                  <a:rPr lang="zh-CN" altLang="en-US" dirty="0"/>
                  <a:t>步骤：</a:t>
                </a:r>
                <a:endParaRPr lang="zh-CN" altLang="en-US" dirty="0"/>
              </a:p>
              <a:p>
                <a:pPr lvl="1"/>
                <a:r>
                  <a:rPr lang="zh-CN" altLang="en-US" dirty="0"/>
                  <a:t>初始化每一轮中硬币</a:t>
                </a:r>
                <a:r>
                  <a:rPr lang="en-US" altLang="zh-CN" dirty="0"/>
                  <a:t>A</a:t>
                </a:r>
                <a:r>
                  <a:rPr lang="zh-CN" altLang="en-US" dirty="0"/>
                  <a:t>和硬币</a:t>
                </a:r>
                <a:r>
                  <a:rPr lang="en-US" altLang="zh-CN" dirty="0"/>
                  <a:t>B</a:t>
                </a:r>
                <a:r>
                  <a:rPr lang="zh-CN" altLang="en-US" dirty="0"/>
                  <a:t>投掷为正面的概率为𝛩 ̂</a:t>
                </a:r>
                <a:r>
                  <a:rPr lang="en-US" altLang="zh-CN" dirty="0"/>
                  <a:t>_</a:t>
                </a:r>
                <a:r>
                  <a:rPr lang="zh-CN" altLang="en-US" dirty="0"/>
                  <a:t>𝐴</a:t>
                </a:r>
                <a:r>
                  <a:rPr lang="en-US" altLang="zh-CN" dirty="0"/>
                  <a:t>^((0))=0.60</a:t>
                </a:r>
                <a:r>
                  <a:rPr lang="zh-CN" altLang="en-US" dirty="0"/>
                  <a:t>和𝛩 ̂</a:t>
                </a:r>
                <a:r>
                  <a:rPr lang="en-US" altLang="zh-CN" dirty="0"/>
                  <a:t>_</a:t>
                </a:r>
                <a:r>
                  <a:rPr lang="zh-CN" altLang="en-US" dirty="0"/>
                  <a:t>𝐵</a:t>
                </a:r>
                <a:r>
                  <a:rPr lang="en-US" altLang="zh-CN" dirty="0"/>
                  <a:t>^((0))=0.50</a:t>
                </a:r>
                <a:r>
                  <a:rPr lang="zh-CN" altLang="en-US" dirty="0"/>
                  <a:t>。</a:t>
                </a:r>
                <a:endParaRPr lang="zh-CN" altLang="en-US" dirty="0"/>
              </a:p>
              <a:p>
                <a:pPr lvl="1"/>
                <a:r>
                  <a:rPr lang="zh-CN" altLang="en-US" dirty="0"/>
                  <a:t>基于 “</a:t>
                </a:r>
                <a:r>
                  <a:rPr lang="en-US" altLang="zh-CN" dirty="0"/>
                  <a:t>HTTTHHTHTH”</a:t>
                </a:r>
                <a:r>
                  <a:rPr lang="zh-CN" altLang="en-US" dirty="0"/>
                  <a:t>这</a:t>
                </a:r>
                <a:r>
                  <a:rPr lang="en-US" altLang="zh-CN" dirty="0"/>
                  <a:t>10</a:t>
                </a:r>
                <a:r>
                  <a:rPr lang="zh-CN" altLang="en-US" dirty="0"/>
                  <a:t>次投掷结果，由硬币</a:t>
                </a:r>
                <a:r>
                  <a:rPr lang="en-US" altLang="zh-CN" dirty="0"/>
                  <a:t>A</a:t>
                </a:r>
                <a:r>
                  <a:rPr lang="zh-CN" altLang="en-US" dirty="0"/>
                  <a:t>投掷所得概率为：</a:t>
                </a:r>
                <a:endParaRPr lang="zh-CN" altLang="en-US" dirty="0"/>
              </a:p>
              <a:p>
                <a:pPr lvl="1"/>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330774" y="4679164"/>
                <a:ext cx="4572000" cy="178247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000" smtClean="0">
                          <a:latin typeface="Cambria Math" panose="02040503050406030204" pitchFamily="18" charset="0"/>
                        </a:rPr>
                        <m:t>　</m:t>
                      </m:r>
                      <m:r>
                        <a:rPr lang="zh-CN" altLang="en-US" sz="2000" i="1">
                          <a:latin typeface="Cambria Math" panose="02040503050406030204" pitchFamily="18" charset="0"/>
                        </a:rPr>
                        <m:t>𝑃</m:t>
                      </m:r>
                      <m:d>
                        <m:dPr>
                          <m:ctrlPr>
                            <a:rPr lang="zh-CN" altLang="en-US" sz="2000" i="1">
                              <a:solidFill>
                                <a:srgbClr val="836967"/>
                              </a:solidFill>
                              <a:latin typeface="Cambria Math" panose="02040503050406030204" pitchFamily="18" charset="0"/>
                            </a:rPr>
                          </m:ctrlPr>
                        </m:dPr>
                        <m:e>
                          <m:r>
                            <a:rPr lang="zh-CN" altLang="en-US" sz="2000" i="0">
                              <a:latin typeface="Cambria Math" panose="02040503050406030204" pitchFamily="18" charset="0"/>
                            </a:rPr>
                            <m:t>选择硬币</m:t>
                          </m:r>
                          <m:r>
                            <m:rPr>
                              <m:sty m:val="p"/>
                            </m:rPr>
                            <a:rPr lang="zh-CN" altLang="en-US" sz="2000" i="0">
                              <a:latin typeface="Cambria Math" panose="02040503050406030204" pitchFamily="18" charset="0"/>
                            </a:rPr>
                            <m:t>A</m:t>
                          </m:r>
                          <m:r>
                            <a:rPr lang="zh-CN" altLang="en-US" sz="2000" i="0">
                              <a:latin typeface="Cambria Math" panose="02040503050406030204" pitchFamily="18" charset="0"/>
                            </a:rPr>
                            <m:t>投掷</m:t>
                          </m:r>
                        </m:e>
                        <m:e>
                          <m:r>
                            <a:rPr lang="zh-CN" altLang="en-US" sz="2000" i="0">
                              <a:latin typeface="Cambria Math" panose="02040503050406030204" pitchFamily="18" charset="0"/>
                            </a:rPr>
                            <m:t>硬币投掷结果</m:t>
                          </m:r>
                          <m:r>
                            <a:rPr lang="zh-CN" altLang="en-US" sz="2000" i="0">
                              <a:latin typeface="Cambria Math" panose="02040503050406030204" pitchFamily="18" charset="0"/>
                            </a:rPr>
                            <m:t>,</m:t>
                          </m:r>
                          <m:r>
                            <a:rPr lang="zh-CN" altLang="en-US" sz="2000" i="1">
                              <a:latin typeface="Cambria Math" panose="02040503050406030204" pitchFamily="18" charset="0"/>
                            </a:rPr>
                            <m:t>𝛩</m:t>
                          </m:r>
                        </m:e>
                      </m:d>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d>
                            <m:dPr>
                              <m:begChr m:val=""/>
                              <m:sepChr m:val="("/>
                              <m:ctrlPr>
                                <a:rPr lang="zh-CN" altLang="en-US" sz="2000" i="1">
                                  <a:latin typeface="Cambria Math" panose="02040503050406030204" pitchFamily="18" charset="0"/>
                                </a:rPr>
                              </m:ctrlPr>
                            </m:dPr>
                            <m:e>
                              <m:r>
                                <a:rPr lang="zh-CN" altLang="en-US" sz="2000" i="1">
                                  <a:latin typeface="Cambria Math" panose="02040503050406030204" pitchFamily="18" charset="0"/>
                                </a:rPr>
                                <m:t>𝑃</m:t>
                              </m:r>
                            </m:e>
                            <m:e>
                              <m:r>
                                <a:rPr lang="zh-CN" altLang="en-US" sz="2000" i="0">
                                  <a:latin typeface="Cambria Math" panose="02040503050406030204" pitchFamily="18" charset="0"/>
                                </a:rPr>
                                <m:t>选</m:t>
                              </m:r>
                            </m:e>
                            <m:e>
                              <m:r>
                                <a:rPr lang="zh-CN" altLang="en-US" sz="2000" i="0">
                                  <a:latin typeface="Cambria Math" panose="02040503050406030204" pitchFamily="18" charset="0"/>
                                </a:rPr>
                                <m:t>择</m:t>
                              </m:r>
                            </m:e>
                            <m:e>
                              <m:r>
                                <a:rPr lang="zh-CN" altLang="en-US" sz="2000" i="0">
                                  <a:latin typeface="Cambria Math" panose="02040503050406030204" pitchFamily="18" charset="0"/>
                                </a:rPr>
                                <m:t>硬币</m:t>
                              </m:r>
                              <m:r>
                                <m:rPr>
                                  <m:sty m:val="p"/>
                                </m:rPr>
                                <a:rPr lang="zh-CN" altLang="en-US" sz="2000" i="0">
                                  <a:latin typeface="Cambria Math" panose="02040503050406030204" pitchFamily="18" charset="0"/>
                                </a:rPr>
                                <m:t>A</m:t>
                              </m:r>
                              <m:r>
                                <a:rPr lang="zh-CN" altLang="en-US" sz="2000" i="0">
                                  <a:latin typeface="Cambria Math" panose="02040503050406030204" pitchFamily="18" charset="0"/>
                                </a:rPr>
                                <m:t>投掷</m:t>
                              </m:r>
                              <m:r>
                                <a:rPr lang="zh-CN" altLang="en-US" sz="2000" i="0">
                                  <a:latin typeface="Cambria Math" panose="02040503050406030204" pitchFamily="18" charset="0"/>
                                </a:rPr>
                                <m:t> </m:t>
                              </m:r>
                              <m:r>
                                <a:rPr lang="zh-CN" altLang="en-US" sz="2000" i="0">
                                  <a:latin typeface="Cambria Math" panose="02040503050406030204" pitchFamily="18" charset="0"/>
                                </a:rPr>
                                <m:t>硬币投掷结果</m:t>
                              </m:r>
                              <m:r>
                                <a:rPr lang="zh-CN" altLang="en-US" sz="2000" i="1">
                                  <a:latin typeface="Cambria Math" panose="02040503050406030204" pitchFamily="18" charset="0"/>
                                </a:rPr>
                                <m:t>𝛩</m:t>
                              </m:r>
                            </m:e>
                          </m:d>
                        </m:num>
                        <m:den>
                          <m:d>
                            <m:dPr>
                              <m:begChr m:val=""/>
                              <m:sepChr m:val="("/>
                              <m:ctrlPr>
                                <a:rPr lang="zh-CN" altLang="en-US" sz="2000" i="1">
                                  <a:latin typeface="Cambria Math" panose="02040503050406030204" pitchFamily="18" charset="0"/>
                                </a:rPr>
                              </m:ctrlPr>
                            </m:dPr>
                            <m:e>
                              <m:r>
                                <a:rPr lang="zh-CN" altLang="en-US" sz="2000" i="1">
                                  <a:latin typeface="Cambria Math" panose="02040503050406030204" pitchFamily="18" charset="0"/>
                                </a:rPr>
                                <m:t>𝑃</m:t>
                              </m:r>
                            </m:e>
                            <m:e>
                              <m:d>
                                <m:dPr>
                                  <m:ctrlPr>
                                    <a:rPr lang="zh-CN" altLang="en-US" sz="2000" i="1">
                                      <a:solidFill>
                                        <a:srgbClr val="836967"/>
                                      </a:solidFill>
                                      <a:latin typeface="Cambria Math" panose="02040503050406030204" pitchFamily="18" charset="0"/>
                                    </a:rPr>
                                  </m:ctrlPr>
                                </m:dPr>
                                <m:e>
                                  <m:r>
                                    <a:rPr lang="zh-CN" altLang="en-US" sz="2000" i="0">
                                      <a:latin typeface="Cambria Math" panose="02040503050406030204" pitchFamily="18" charset="0"/>
                                    </a:rPr>
                                    <m:t>选择硬币</m:t>
                                  </m:r>
                                  <m:r>
                                    <m:rPr>
                                      <m:sty m:val="p"/>
                                    </m:rPr>
                                    <a:rPr lang="zh-CN" altLang="en-US" sz="2000" i="0">
                                      <a:latin typeface="Cambria Math" panose="02040503050406030204" pitchFamily="18" charset="0"/>
                                    </a:rPr>
                                    <m:t>A</m:t>
                                  </m:r>
                                  <m:r>
                                    <a:rPr lang="zh-CN" altLang="en-US" sz="2000" i="0">
                                      <a:latin typeface="Cambria Math" panose="02040503050406030204" pitchFamily="18" charset="0"/>
                                    </a:rPr>
                                    <m:t>投掷</m:t>
                                  </m:r>
                                  <m:r>
                                    <a:rPr lang="zh-CN" altLang="en-US" sz="2000" i="0">
                                      <a:latin typeface="Cambria Math" panose="02040503050406030204" pitchFamily="18" charset="0"/>
                                    </a:rPr>
                                    <m:t>, </m:t>
                                  </m:r>
                                  <m:r>
                                    <a:rPr lang="zh-CN" altLang="en-US" sz="2000" i="0">
                                      <a:latin typeface="Cambria Math" panose="02040503050406030204" pitchFamily="18" charset="0"/>
                                    </a:rPr>
                                    <m:t>硬币投掷结果</m:t>
                                  </m:r>
                                </m:e>
                                <m:e>
                                  <m:r>
                                    <a:rPr lang="zh-CN" altLang="en-US" sz="2000" i="1">
                                      <a:latin typeface="Cambria Math" panose="02040503050406030204" pitchFamily="18" charset="0"/>
                                    </a:rPr>
                                    <m:t>𝛩</m:t>
                                  </m:r>
                                </m:e>
                              </m:d>
                            </m:e>
                            <m:e>
                              <m:r>
                                <a:rPr lang="zh-CN" altLang="en-US" sz="2000" i="0">
                                  <a:latin typeface="Cambria Math" panose="02040503050406030204" pitchFamily="18" charset="0"/>
                                </a:rPr>
                                <m:t>+</m:t>
                              </m:r>
                            </m:e>
                            <m:e>
                              <m:r>
                                <a:rPr lang="zh-CN" altLang="en-US" sz="2000" i="1">
                                  <a:latin typeface="Cambria Math" panose="02040503050406030204" pitchFamily="18" charset="0"/>
                                </a:rPr>
                                <m:t>𝑃</m:t>
                              </m:r>
                              <m:r>
                                <a:rPr lang="zh-CN" altLang="en-US" sz="2000" i="0">
                                  <a:latin typeface="Cambria Math" panose="02040503050406030204" pitchFamily="18" charset="0"/>
                                </a:rPr>
                                <m:t>选择硬币</m:t>
                              </m:r>
                              <m:r>
                                <m:rPr>
                                  <m:sty m:val="p"/>
                                </m:rPr>
                                <a:rPr lang="zh-CN" altLang="en-US" sz="2000" i="0">
                                  <a:latin typeface="Cambria Math" panose="02040503050406030204" pitchFamily="18" charset="0"/>
                                </a:rPr>
                                <m:t>B</m:t>
                              </m:r>
                              <m:r>
                                <a:rPr lang="zh-CN" altLang="en-US" sz="2000" i="0">
                                  <a:latin typeface="Cambria Math" panose="02040503050406030204" pitchFamily="18" charset="0"/>
                                </a:rPr>
                                <m:t>投掷</m:t>
                              </m:r>
                              <m:r>
                                <a:rPr lang="zh-CN" altLang="en-US" sz="2000" i="0">
                                  <a:latin typeface="Cambria Math" panose="02040503050406030204" pitchFamily="18" charset="0"/>
                                </a:rPr>
                                <m:t> </m:t>
                              </m:r>
                              <m:r>
                                <a:rPr lang="zh-CN" altLang="en-US" sz="2000" i="0">
                                  <a:latin typeface="Cambria Math" panose="02040503050406030204" pitchFamily="18" charset="0"/>
                                </a:rPr>
                                <m:t>硬币投掷结果</m:t>
                              </m:r>
                              <m:r>
                                <a:rPr lang="zh-CN" altLang="en-US" sz="2000" i="1">
                                  <a:latin typeface="Cambria Math" panose="02040503050406030204" pitchFamily="18" charset="0"/>
                                </a:rPr>
                                <m:t>𝛩</m:t>
                              </m:r>
                            </m:e>
                          </m:d>
                        </m:den>
                      </m:f>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6</m:t>
                                  </m:r>
                                </m:e>
                              </m:d>
                            </m:e>
                            <m:sup>
                              <m:r>
                                <a:rPr lang="zh-CN" altLang="en-US" sz="2000" i="0">
                                  <a:latin typeface="Cambria Math" panose="02040503050406030204" pitchFamily="18" charset="0"/>
                                </a:rPr>
                                <m:t>5</m:t>
                              </m:r>
                            </m:sup>
                          </m:sSup>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4</m:t>
                                  </m:r>
                                </m:e>
                              </m:d>
                            </m:e>
                            <m:sup>
                              <m:r>
                                <a:rPr lang="zh-CN" altLang="en-US" sz="2000" i="0">
                                  <a:latin typeface="Cambria Math" panose="02040503050406030204" pitchFamily="18" charset="0"/>
                                </a:rPr>
                                <m:t>5</m:t>
                              </m:r>
                            </m:sup>
                          </m:sSup>
                        </m:num>
                        <m:den>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6</m:t>
                                  </m:r>
                                </m:e>
                              </m:d>
                            </m:e>
                            <m:sup>
                              <m:r>
                                <a:rPr lang="zh-CN" altLang="en-US" sz="2000" i="0">
                                  <a:latin typeface="Cambria Math" panose="02040503050406030204" pitchFamily="18" charset="0"/>
                                </a:rPr>
                                <m:t>5</m:t>
                              </m:r>
                            </m:sup>
                          </m:sSup>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4</m:t>
                                  </m:r>
                                </m:e>
                              </m:d>
                            </m:e>
                            <m:sup>
                              <m:r>
                                <a:rPr lang="zh-CN" altLang="en-US" sz="2000" i="0">
                                  <a:latin typeface="Cambria Math" panose="02040503050406030204" pitchFamily="18" charset="0"/>
                                </a:rPr>
                                <m:t>5</m:t>
                              </m:r>
                            </m:sup>
                          </m:sSup>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5</m:t>
                                  </m:r>
                                </m:e>
                              </m:d>
                            </m:e>
                            <m:sup>
                              <m:r>
                                <a:rPr lang="zh-CN" altLang="en-US" sz="2000" i="0">
                                  <a:latin typeface="Cambria Math" panose="02040503050406030204" pitchFamily="18" charset="0"/>
                                </a:rPr>
                                <m:t>10</m:t>
                              </m:r>
                            </m:sup>
                          </m:sSup>
                        </m:den>
                      </m:f>
                      <m:r>
                        <a:rPr lang="zh-CN" altLang="en-US" sz="2000" i="0">
                          <a:latin typeface="Cambria Math" panose="02040503050406030204" pitchFamily="18" charset="0"/>
                        </a:rPr>
                        <m:t>=</m:t>
                      </m:r>
                      <m:r>
                        <a:rPr lang="zh-CN" altLang="en-US" sz="2000" i="0">
                          <a:latin typeface="Cambria Math" panose="02040503050406030204" pitchFamily="18" charset="0"/>
                        </a:rPr>
                        <m:t>0</m:t>
                      </m:r>
                      <m:r>
                        <a:rPr lang="zh-CN" altLang="en-US" sz="2000" i="0">
                          <a:latin typeface="Cambria Math" panose="02040503050406030204" pitchFamily="18" charset="0"/>
                        </a:rPr>
                        <m:t>.</m:t>
                      </m:r>
                      <m:r>
                        <a:rPr lang="zh-CN" altLang="en-US" sz="2000" i="0">
                          <a:latin typeface="Cambria Math" panose="02040503050406030204" pitchFamily="18" charset="0"/>
                        </a:rPr>
                        <m:t>45</m:t>
                      </m:r>
                    </m:oMath>
                  </m:oMathPara>
                </a14:m>
                <a:endParaRPr lang="zh-CN" altLang="en-US" sz="2000" dirty="0">
                  <a:latin typeface="楷体" panose="02010609060101010101" pitchFamily="49" charset="-122"/>
                  <a:ea typeface="楷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330774" y="4679164"/>
                <a:ext cx="4572000" cy="1782476"/>
              </a:xfrm>
              <a:prstGeom prst="rect">
                <a:avLst/>
              </a:prstGeom>
              <a:blipFill rotWithShape="1">
                <a:blip r:embed="rId2"/>
                <a:stretch>
                  <a:fillRect l="-7" t="-27" r="-86604" b="29"/>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929640" y="476250"/>
            <a:ext cx="9787255" cy="2143125"/>
          </a:xfrm>
          <a:prstGeom prst="rect">
            <a:avLst/>
          </a:prstGeom>
          <a:noFill/>
        </p:spPr>
        <p:txBody>
          <a:bodyPr vert="horz" wrap="square" rtlCol="0" anchor="ctr" anchorCtr="0">
            <a:noAutofit/>
          </a:bodyPr>
          <a:lstStyle/>
          <a:p>
            <a:r>
              <a:rPr lang="zh-CN" altLang="en-US" dirty="0"/>
              <a:t>对于如下数据，考虑使用</a:t>
            </a:r>
            <a:r>
              <a:rPr lang="en-US" altLang="zh-CN" dirty="0"/>
              <a:t>Ada boosting</a:t>
            </a:r>
            <a:r>
              <a:rPr lang="zh-CN" altLang="en-US" dirty="0"/>
              <a:t>方法来训练 “是否出去玩”强分类器。每个弱分类器可考虑对单个属性的分类，比如对于“心情指数”这一属性，可考虑心情指数</a:t>
            </a:r>
            <a:r>
              <a:rPr lang="en-US" altLang="zh-CN" dirty="0"/>
              <a:t>&gt;2</a:t>
            </a:r>
            <a:r>
              <a:rPr lang="zh-CN" altLang="en-US" dirty="0"/>
              <a:t>和心情指数</a:t>
            </a:r>
            <a:r>
              <a:rPr lang="en-US" altLang="zh-CN" dirty="0"/>
              <a:t>&lt;4</a:t>
            </a:r>
            <a:r>
              <a:rPr lang="zh-CN" altLang="en-US" dirty="0"/>
              <a:t>两个方面。请问答下列问题：</a:t>
            </a:r>
            <a:endParaRPr lang="zh-CN" altLang="en-US" dirty="0"/>
          </a:p>
          <a:p>
            <a:r>
              <a:rPr lang="zh-CN" altLang="en-US" dirty="0"/>
              <a:t>（</a:t>
            </a:r>
            <a:r>
              <a:rPr lang="en-US" altLang="zh-CN" dirty="0"/>
              <a:t>1</a:t>
            </a:r>
            <a:r>
              <a:rPr lang="zh-CN" altLang="en-US" dirty="0"/>
              <a:t>）</a:t>
            </a:r>
            <a:r>
              <a:rPr lang="en-US" altLang="zh-CN" dirty="0"/>
              <a:t>Ada boosting</a:t>
            </a:r>
            <a:r>
              <a:rPr lang="zh-CN" altLang="en-US" dirty="0"/>
              <a:t>在第一轮迭代中将会选择哪一个弱分类器？</a:t>
            </a:r>
            <a:endParaRPr lang="zh-CN" altLang="en-US" dirty="0"/>
          </a:p>
          <a:p>
            <a:r>
              <a:rPr lang="zh-CN" altLang="en-US" dirty="0"/>
              <a:t>（</a:t>
            </a:r>
            <a:r>
              <a:rPr lang="en-US" altLang="zh-CN" dirty="0"/>
              <a:t>2</a:t>
            </a:r>
            <a:r>
              <a:rPr lang="zh-CN" altLang="en-US" dirty="0"/>
              <a:t>）第一轮迭代前与迭代后每个样本的权重是多少？</a:t>
            </a:r>
            <a:endParaRPr lang="zh-CN" altLang="en-US" dirty="0"/>
          </a:p>
          <a:p>
            <a:r>
              <a:rPr lang="zh-CN" altLang="en-US" dirty="0"/>
              <a:t>（</a:t>
            </a:r>
            <a:r>
              <a:rPr lang="en-US" altLang="zh-CN" dirty="0"/>
              <a:t>3</a:t>
            </a:r>
            <a:r>
              <a:rPr lang="zh-CN" altLang="en-US" dirty="0"/>
              <a:t>）第二轮迭代选择的弱分类器是是哪一个？分类器权重是多少？</a:t>
            </a:r>
            <a:endParaRPr lang="zh-CN" altLang="en-US" dirty="0"/>
          </a:p>
          <a:p>
            <a:r>
              <a:rPr lang="zh-CN" altLang="en-US" dirty="0"/>
              <a:t>（</a:t>
            </a:r>
            <a:r>
              <a:rPr lang="en-US" altLang="zh-CN" dirty="0"/>
              <a:t>4</a:t>
            </a:r>
            <a:r>
              <a:rPr lang="zh-CN" altLang="en-US" dirty="0"/>
              <a:t>）写出三轮迭代后的强分类器的表达式（每个弱分类器可用字母替代）</a:t>
            </a:r>
            <a:endParaRPr lang="zh-CN" altLang="en-US" dirty="0"/>
          </a:p>
        </p:txBody>
      </p:sp>
      <p:pic>
        <p:nvPicPr>
          <p:cNvPr id="12" name="图片 11"/>
          <p:cNvPicPr>
            <a:picLocks noChangeAspect="1"/>
          </p:cNvPicPr>
          <p:nvPr/>
        </p:nvPicPr>
        <p:blipFill>
          <a:blip r:embed="rId2"/>
          <a:stretch>
            <a:fillRect/>
          </a:stretch>
        </p:blipFill>
        <p:spPr>
          <a:xfrm>
            <a:off x="1953260" y="2718435"/>
            <a:ext cx="8505190" cy="3458845"/>
          </a:xfrm>
          <a:prstGeom prst="rect">
            <a:avLst/>
          </a:prstGeom>
        </p:spPr>
      </p:pic>
      <p:sp>
        <p:nvSpPr>
          <p:cNvPr id="2" name="圆角矩形 1"/>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9" name="组合 8"/>
          <p:cNvGrpSpPr/>
          <p:nvPr>
            <p:custDataLst>
              <p:tags r:id="rId4"/>
            </p:custDataLst>
          </p:nvPr>
        </p:nvGrpSpPr>
        <p:grpSpPr>
          <a:xfrm>
            <a:off x="0" y="0"/>
            <a:ext cx="4286250" cy="490220"/>
            <a:chOff x="-5270500" y="0"/>
            <a:chExt cx="5715000" cy="653627"/>
          </a:xfrm>
        </p:grpSpPr>
        <p:sp>
          <p:nvSpPr>
            <p:cNvPr id="5" name="TitleBackground"/>
            <p:cNvSpPr/>
            <p:nvPr>
              <p:custDataLst>
                <p:tags r:id="rId5"/>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6"/>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7"/>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8"/>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0" name="图片 9" descr="tmpAA5"/>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spTree>
    <p:custDataLst>
      <p:tags r:id="rId1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zh-CN" altLang="en-US" dirty="0">
                <a:solidFill>
                  <a:srgbClr val="C00000"/>
                </a:solidFill>
              </a:rPr>
              <a:t>二硬币投掷例子</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r>
                  <a:rPr lang="zh-CN" altLang="en-US" dirty="0"/>
                  <a:t>隐变量：每一轮选择硬币</a:t>
                </a:r>
                <a:r>
                  <a:rPr lang="en-US" altLang="zh-CN" dirty="0"/>
                  <a:t>A</a:t>
                </a:r>
                <a:r>
                  <a:rPr lang="zh-CN" altLang="en-US" dirty="0"/>
                  <a:t>还是选择硬币</a:t>
                </a:r>
                <a:r>
                  <a:rPr lang="en-US" altLang="zh-CN" dirty="0"/>
                  <a:t>B</a:t>
                </a:r>
                <a:r>
                  <a:rPr lang="zh-CN" altLang="en-US" dirty="0"/>
                  <a:t>来完成</a:t>
                </a:r>
                <a:r>
                  <a:rPr lang="en-US" altLang="zh-CN" dirty="0"/>
                  <a:t>10</a:t>
                </a:r>
                <a:r>
                  <a:rPr lang="zh-CN" altLang="en-US" dirty="0"/>
                  <a:t>次投掷是一个隐变量，硬币</a:t>
                </a:r>
                <a:r>
                  <a:rPr lang="en-US" altLang="zh-CN" dirty="0"/>
                  <a:t>A</a:t>
                </a:r>
                <a:r>
                  <a:rPr lang="zh-CN" altLang="en-US" dirty="0"/>
                  <a:t>和硬币</a:t>
                </a:r>
                <a:r>
                  <a:rPr lang="en-US" altLang="zh-CN" dirty="0"/>
                  <a:t>B</a:t>
                </a:r>
                <a:r>
                  <a:rPr lang="zh-CN" altLang="en-US" dirty="0"/>
                  <a:t>投掷结果为正面的概率𝛩</a:t>
                </a:r>
                <a:r>
                  <a:rPr lang="en-US" altLang="zh-CN" dirty="0"/>
                  <a:t>={</a:t>
                </a:r>
                <a:r>
                  <a:rPr lang="zh-CN" altLang="en-US" dirty="0"/>
                  <a:t>𝛩</a:t>
                </a:r>
                <a:r>
                  <a:rPr lang="en-US" altLang="zh-CN" dirty="0"/>
                  <a:t>_</a:t>
                </a:r>
                <a:r>
                  <a:rPr lang="zh-CN" altLang="en-US" dirty="0"/>
                  <a:t>𝐴</a:t>
                </a:r>
                <a:r>
                  <a:rPr lang="en-US" altLang="zh-CN" dirty="0"/>
                  <a:t>,</a:t>
                </a:r>
                <a:r>
                  <a:rPr lang="zh-CN" altLang="en-US" dirty="0"/>
                  <a:t>𝛩</a:t>
                </a:r>
                <a:r>
                  <a:rPr lang="en-US" altLang="zh-CN" dirty="0"/>
                  <a:t>_</a:t>
                </a:r>
                <a:r>
                  <a:rPr lang="zh-CN" altLang="en-US" dirty="0"/>
                  <a:t>𝐵</a:t>
                </a:r>
                <a:r>
                  <a:rPr lang="en-US" altLang="zh-CN" dirty="0"/>
                  <a:t>}</a:t>
                </a:r>
                <a:r>
                  <a:rPr lang="zh-CN" altLang="en-US" dirty="0"/>
                  <a:t>称为模型参数。</a:t>
                </a:r>
                <a:endParaRPr lang="zh-CN" altLang="en-US" dirty="0"/>
              </a:p>
              <a:p>
                <a:r>
                  <a:rPr lang="zh-CN" altLang="en-US" dirty="0"/>
                  <a:t>计算隐变量（</a:t>
                </a:r>
                <a:r>
                  <a:rPr lang="en-US" altLang="zh-CN" dirty="0"/>
                  <a:t>EM </a:t>
                </a:r>
                <a:r>
                  <a:rPr lang="zh-CN" altLang="en-US" dirty="0"/>
                  <a:t>算法的 </a:t>
                </a:r>
                <a:r>
                  <a:rPr lang="en-US" altLang="zh-CN" dirty="0"/>
                  <a:t>E </a:t>
                </a:r>
                <a:r>
                  <a:rPr lang="zh-CN" altLang="en-US" dirty="0"/>
                  <a:t>步）、最大化似然函数和更新模型参数（</a:t>
                </a:r>
                <a:r>
                  <a:rPr lang="en-US" altLang="zh-CN" dirty="0"/>
                  <a:t>EM</a:t>
                </a:r>
                <a:r>
                  <a:rPr lang="zh-CN" altLang="en-US" dirty="0"/>
                  <a:t>算法的</a:t>
                </a:r>
                <a:r>
                  <a:rPr lang="en-US" altLang="zh-CN" dirty="0"/>
                  <a:t>M</a:t>
                </a:r>
                <a:r>
                  <a:rPr lang="zh-CN" altLang="en-US" dirty="0"/>
                  <a:t>步</a:t>
                </a:r>
                <a:r>
                  <a:rPr lang="en-US" altLang="zh-CN" dirty="0"/>
                  <a:t>) </a:t>
                </a:r>
                <a:r>
                  <a:rPr lang="zh-CN" altLang="en-US" dirty="0"/>
                  <a:t>：</a:t>
                </a:r>
                <a:endParaRPr lang="en-US" altLang="zh-CN" dirty="0"/>
              </a:p>
              <a:p>
                <a:pPr lvl="1"/>
                <a:r>
                  <a:rPr lang="en-US" altLang="zh-CN" dirty="0"/>
                  <a:t>EM </a:t>
                </a:r>
                <a:r>
                  <a:rPr lang="zh-CN" altLang="en-US" dirty="0"/>
                  <a:t>算法使用迭代方法来求解模型参数</a:t>
                </a:r>
                <a14:m>
                  <m:oMath xmlns:m="http://schemas.openxmlformats.org/officeDocument/2006/math">
                    <m:r>
                      <a:rPr lang="en-US" altLang="zh-CN" i="1" kern="100" smtClean="0">
                        <a:latin typeface="Cambria Math" panose="02040503050406030204" pitchFamily="18" charset="0"/>
                        <a:ea typeface="华文楷体" panose="02010600040101010101" pitchFamily="2" charset="-122"/>
                        <a:cs typeface="Times New Roman" panose="02020603050405020304" pitchFamily="16" charset="0"/>
                      </a:rPr>
                      <m:t>𝛩</m:t>
                    </m:r>
                    <m:r>
                      <a:rPr lang="en-US" altLang="zh-CN" i="1" kern="100">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6" charset="0"/>
                          </a:rPr>
                          <m:t>𝐴</m:t>
                        </m:r>
                      </m:sub>
                    </m:sSub>
                    <m:r>
                      <a:rPr lang="en-US" altLang="zh-CN" i="1" kern="100">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6" charset="0"/>
                          </a:rPr>
                          <m:t>𝐵</m:t>
                        </m:r>
                      </m:sub>
                    </m:sSub>
                    <m:r>
                      <a:rPr lang="en-US" altLang="zh-CN" i="1" kern="100">
                        <a:latin typeface="Cambria Math" panose="02040503050406030204" pitchFamily="18" charset="0"/>
                        <a:ea typeface="Cambria Math" panose="02040503050406030204" pitchFamily="18" charset="0"/>
                        <a:cs typeface="Times New Roman" panose="02020603050405020304" pitchFamily="16" charset="0"/>
                      </a:rPr>
                      <m:t>} </m:t>
                    </m:r>
                  </m:oMath>
                </a14:m>
                <a:r>
                  <a:rPr lang="zh-CN" altLang="en-US" dirty="0"/>
                  <a:t>：先初始化模型参数，然后计算得到隐变量（</a:t>
                </a:r>
                <a:r>
                  <a:rPr lang="en-US" altLang="zh-CN" dirty="0"/>
                  <a:t>EM </a:t>
                </a:r>
                <a:r>
                  <a:rPr lang="zh-CN" altLang="en-US" dirty="0"/>
                  <a:t>算法的 </a:t>
                </a:r>
                <a:r>
                  <a:rPr lang="en-US" altLang="zh-CN" dirty="0"/>
                  <a:t>E </a:t>
                </a:r>
                <a:r>
                  <a:rPr lang="zh-CN" altLang="en-US" dirty="0"/>
                  <a:t>步），接着基于观测投掷结果和当前隐变量值一起来最大化似然函数（即使得模型参数能够更好拟合观测结果），更新模型参数（</a:t>
                </a:r>
                <a:r>
                  <a:rPr lang="en-US" altLang="zh-CN" dirty="0"/>
                  <a:t>EM</a:t>
                </a:r>
                <a:r>
                  <a:rPr lang="zh-CN" altLang="en-US" dirty="0"/>
                  <a:t>算法的</a:t>
                </a:r>
                <a:r>
                  <a:rPr lang="en-US" altLang="zh-CN" dirty="0"/>
                  <a:t>M</a:t>
                </a:r>
                <a:r>
                  <a:rPr lang="zh-CN" altLang="en-US" dirty="0"/>
                  <a:t>步</a:t>
                </a:r>
                <a:r>
                  <a:rPr lang="en-US" altLang="zh-CN" dirty="0"/>
                  <a:t>)</a:t>
                </a:r>
                <a:r>
                  <a:rPr lang="zh-CN" altLang="en-US" dirty="0"/>
                  <a:t>。基于当前得到的模型参数，继续更新隐变量（</a:t>
                </a:r>
                <a:r>
                  <a:rPr lang="en-US" altLang="zh-CN" dirty="0"/>
                  <a:t>EM</a:t>
                </a:r>
                <a:r>
                  <a:rPr lang="zh-CN" altLang="en-US" dirty="0"/>
                  <a:t>算法的 </a:t>
                </a:r>
                <a:r>
                  <a:rPr lang="en-US" altLang="zh-CN" dirty="0"/>
                  <a:t>E </a:t>
                </a:r>
                <a:r>
                  <a:rPr lang="zh-CN" altLang="en-US" dirty="0"/>
                  <a:t>步），然后继续最大化似然函数，更新模型参数（</a:t>
                </a:r>
                <a:r>
                  <a:rPr lang="en-US" altLang="zh-CN" dirty="0"/>
                  <a:t>EM</a:t>
                </a:r>
                <a:r>
                  <a:rPr lang="zh-CN" altLang="en-US" dirty="0"/>
                  <a:t>算法的</a:t>
                </a:r>
                <a:r>
                  <a:rPr lang="en-US" altLang="zh-CN" dirty="0"/>
                  <a:t>M</a:t>
                </a:r>
                <a:r>
                  <a:rPr lang="zh-CN" altLang="en-US" dirty="0"/>
                  <a:t>步</a:t>
                </a:r>
                <a:r>
                  <a:rPr lang="en-US" altLang="zh-CN" dirty="0"/>
                  <a:t>)</a:t>
                </a:r>
                <a:r>
                  <a:rPr lang="zh-CN" altLang="en-US" dirty="0"/>
                  <a:t>。以此类推，不断迭代下去，直到模型参数基本无变化，算法收敛。</a:t>
                </a:r>
                <a:endParaRPr lang="zh-CN" altLang="en-US" dirty="0"/>
              </a:p>
              <a:p>
                <a:endParaRPr lang="zh-CN" altLang="en-US" dirty="0"/>
              </a:p>
              <a:p>
                <a:endParaRPr lang="zh-CN" altLang="en-US" dirty="0"/>
              </a:p>
              <a:p>
                <a:pPr lvl="1"/>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1539"/>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对于𝑛个相互独立的样本</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𝑋</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2</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𝑛</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dirty="0"/>
                  <a:t>及其对应的隐变量</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𝑍</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2</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𝑛</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 </m:t>
                    </m:r>
                  </m:oMath>
                </a14:m>
                <a:r>
                  <a:rPr lang="zh-CN" altLang="en-US" dirty="0"/>
                  <a:t>，在假设样本的模型参数为𝛩前提下，观测数据𝑥</a:t>
                </a:r>
                <a:r>
                  <a:rPr lang="en-US" altLang="zh-CN" dirty="0"/>
                  <a:t>_</a:t>
                </a:r>
                <a:r>
                  <a:rPr lang="zh-CN" altLang="en-US" dirty="0"/>
                  <a:t>𝑖的概率为</a:t>
                </a:r>
                <a14:m>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6" charset="0"/>
                      </a:rPr>
                      <m:t>P</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𝛩</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 </m:t>
                    </m:r>
                  </m:oMath>
                </a14:m>
                <a:r>
                  <a:rPr lang="zh-CN" altLang="en-US" dirty="0"/>
                  <a:t>，完全数据</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dirty="0"/>
                  <a:t>的似然函数为</a:t>
                </a:r>
                <a14:m>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6" charset="0"/>
                      </a:rPr>
                      <m:t>P</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𝛩</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dirty="0"/>
                  <a:t>。</a:t>
                </a:r>
                <a:endParaRPr lang="zh-CN" altLang="en-US" dirty="0"/>
              </a:p>
              <a:p>
                <a:r>
                  <a:rPr lang="zh-CN" altLang="en-US" dirty="0"/>
                  <a:t>在上面的表示基础上，优化目标为求解合适的𝛩和𝑍使得对数似然函数最大：</a:t>
                </a:r>
                <a:endParaRPr lang="zh-CN" altLang="en-US" dirty="0"/>
              </a:p>
              <a:p>
                <a:pPr marL="0" indent="0">
                  <a:buNone/>
                </a:pPr>
                <a14:m>
                  <m:oMathPara xmlns:m="http://schemas.openxmlformats.org/officeDocument/2006/math">
                    <m:oMathParaPr>
                      <m:jc m:val="centerGroup"/>
                    </m:oMathParaPr>
                    <m:oMath xmlns:m="http://schemas.openxmlformats.org/officeDocument/2006/math">
                      <m:d>
                        <m:dPr>
                          <m:ctrlPr>
                            <a:rPr lang="zh-CN" altLang="zh-CN" i="1" smtClean="0">
                              <a:latin typeface="Cambria Math" panose="02040503050406030204" pitchFamily="18"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r>
                        <a:rPr lang="en-US" altLang="zh-CN">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lim>
                          </m:limLow>
                        </m:fName>
                        <m:e>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r>
                            <a:rPr lang="en-US" altLang="zh-CN" i="1">
                              <a:latin typeface="Cambria Math" panose="02040503050406030204" pitchFamily="18" charset="0"/>
                            </a:rPr>
                            <m:t>=</m:t>
                          </m:r>
                        </m:e>
                      </m:func>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lim>
                          </m:limLow>
                        </m:fName>
                        <m:e>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𝑙𝑜𝑔</m:t>
                              </m:r>
                              <m:nary>
                                <m:naryPr>
                                  <m:chr m:val="∑"/>
                                  <m:limLoc m:val="undOvr"/>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sub>
                                <m:sup/>
                                <m:e>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𝛩</m:t>
                                  </m:r>
                                  <m:r>
                                    <a:rPr lang="en-US" altLang="zh-CN" i="1">
                                      <a:latin typeface="Cambria Math" panose="02040503050406030204" pitchFamily="18" charset="0"/>
                                    </a:rPr>
                                    <m:t>)</m:t>
                                  </m:r>
                                </m:e>
                              </m:nary>
                            </m:e>
                          </m:nary>
                        </m:e>
                      </m:func>
                    </m:oMath>
                  </m:oMathPara>
                </a14:m>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295"/>
                </a:stretch>
              </a:blipFill>
            </p:spPr>
            <p:txBody>
              <a:bodyPr/>
              <a:lstStyle/>
              <a:p>
                <a:r>
                  <a:rPr lang="zh-CN" alt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10"/>
                <a:ext cx="11514184" cy="5387254"/>
              </a:xfrm>
            </p:spPr>
            <p:txBody>
              <a:bodyPr>
                <a:normAutofit lnSpcReduction="10000"/>
              </a:bodyPr>
              <a:lstStyle/>
              <a:p>
                <a:r>
                  <a:rPr lang="zh-CN" altLang="en-US" i="1" dirty="0">
                    <a:latin typeface="Cambria Math" panose="02040503050406030204" pitchFamily="18" charset="0"/>
                  </a:rPr>
                  <a:t>但是，优化求解含有未观测数据</a:t>
                </a:r>
                <a:r>
                  <a:rPr lang="en-US" altLang="zh-CN" i="1" dirty="0">
                    <a:latin typeface="Cambria Math" panose="02040503050406030204" pitchFamily="18" charset="0"/>
                  </a:rPr>
                  <a:t>Z</a:t>
                </a:r>
                <a:r>
                  <a:rPr lang="zh-CN" altLang="en-US" i="1" dirty="0">
                    <a:latin typeface="Cambria Math" panose="02040503050406030204" pitchFamily="18" charset="0"/>
                  </a:rPr>
                  <a:t>的对数似然函数𝐿</a:t>
                </a:r>
                <a:r>
                  <a:rPr lang="en-US" altLang="zh-CN" i="1" dirty="0">
                    <a:latin typeface="Cambria Math" panose="02040503050406030204" pitchFamily="18" charset="0"/>
                  </a:rPr>
                  <a:t>(</a:t>
                </a:r>
                <a:r>
                  <a:rPr lang="zh-CN" altLang="en-US" i="1" dirty="0">
                    <a:latin typeface="Cambria Math" panose="02040503050406030204" pitchFamily="18" charset="0"/>
                  </a:rPr>
                  <a:t>𝛩</a:t>
                </a:r>
                <a:r>
                  <a:rPr lang="en-US" altLang="zh-CN" i="1" dirty="0">
                    <a:latin typeface="Cambria Math" panose="02040503050406030204" pitchFamily="18" charset="0"/>
                  </a:rPr>
                  <a:t>,Z)</a:t>
                </a:r>
                <a:r>
                  <a:rPr lang="zh-CN" altLang="en-US" i="1" dirty="0">
                    <a:latin typeface="Cambria Math" panose="02040503050406030204" pitchFamily="18" charset="0"/>
                  </a:rPr>
                  <a:t>十分困难，</a:t>
                </a:r>
                <a:r>
                  <a:rPr lang="en-US" altLang="zh-CN" i="1" dirty="0">
                    <a:latin typeface="Cambria Math" panose="02040503050406030204" pitchFamily="18" charset="0"/>
                  </a:rPr>
                  <a:t>EM</a:t>
                </a:r>
                <a:r>
                  <a:rPr lang="zh-CN" altLang="en-US" i="1" dirty="0">
                    <a:latin typeface="Cambria Math" panose="02040503050406030204" pitchFamily="18" charset="0"/>
                  </a:rPr>
                  <a:t>算法不断构造对数似然函数𝐿</a:t>
                </a:r>
                <a:r>
                  <a:rPr lang="en-US" altLang="zh-CN" i="1" dirty="0">
                    <a:latin typeface="Cambria Math" panose="02040503050406030204" pitchFamily="18" charset="0"/>
                  </a:rPr>
                  <a:t>(</a:t>
                </a:r>
                <a:r>
                  <a:rPr lang="zh-CN" altLang="en-US" i="1" dirty="0">
                    <a:latin typeface="Cambria Math" panose="02040503050406030204" pitchFamily="18" charset="0"/>
                  </a:rPr>
                  <a:t>𝛩</a:t>
                </a:r>
                <a:r>
                  <a:rPr lang="en-US" altLang="zh-CN" i="1" dirty="0">
                    <a:latin typeface="Cambria Math" panose="02040503050406030204" pitchFamily="18" charset="0"/>
                  </a:rPr>
                  <a:t>,Z)</a:t>
                </a:r>
                <a:r>
                  <a:rPr lang="zh-CN" altLang="en-US" i="1" dirty="0">
                    <a:latin typeface="Cambria Math" panose="02040503050406030204" pitchFamily="18" charset="0"/>
                  </a:rPr>
                  <a:t>的一个下界（</a:t>
                </a:r>
                <a:r>
                  <a:rPr lang="en-US" altLang="zh-CN" i="1" dirty="0">
                    <a:latin typeface="Cambria Math" panose="02040503050406030204" pitchFamily="18" charset="0"/>
                  </a:rPr>
                  <a:t>E</a:t>
                </a:r>
                <a:r>
                  <a:rPr lang="zh-CN" altLang="en-US" i="1" dirty="0">
                    <a:latin typeface="Cambria Math" panose="02040503050406030204" pitchFamily="18" charset="0"/>
                  </a:rPr>
                  <a:t>步骤），然后最大化这个下界（</a:t>
                </a:r>
                <a:r>
                  <a:rPr lang="en-US" altLang="zh-CN" i="1" dirty="0">
                    <a:latin typeface="Cambria Math" panose="02040503050406030204" pitchFamily="18" charset="0"/>
                  </a:rPr>
                  <a:t>M</a:t>
                </a:r>
                <a:r>
                  <a:rPr lang="zh-CN" altLang="en-US" i="1" dirty="0">
                    <a:latin typeface="Cambria Math" panose="02040503050406030204" pitchFamily="18" charset="0"/>
                  </a:rPr>
                  <a:t>步骤），以迭代方式逼近模型参数所能取得极大似然值。</a:t>
                </a:r>
                <a:endParaRPr lang="zh-CN" altLang="en-US" i="1" dirty="0">
                  <a:latin typeface="Cambria Math" panose="02040503050406030204" pitchFamily="18" charset="0"/>
                </a:endParaRPr>
              </a:p>
              <a:p>
                <a:pPr lvl="1"/>
                <a:r>
                  <a:rPr lang="zh-CN" altLang="en-US" i="1" dirty="0">
                    <a:latin typeface="Cambria Math" panose="02040503050406030204" pitchFamily="18" charset="0"/>
                  </a:rPr>
                  <a:t>求解目标：</a:t>
                </a:r>
                <a:endParaRPr lang="en-US" altLang="zh-CN" i="1" dirty="0">
                  <a:latin typeface="Cambria Math" panose="02040503050406030204" pitchFamily="18" charset="0"/>
                </a:endParaRPr>
              </a:p>
              <a:p>
                <a:pPr marL="457200" lvl="1" indent="0">
                  <a:buNone/>
                </a:pPr>
                <a:r>
                  <a:rPr lang="zh-CN" altLang="zh-CN" sz="3200" dirty="0">
                    <a:solidFill>
                      <a:srgbClr val="000000"/>
                    </a:solidFill>
                    <a:cs typeface="Times New Roman" panose="02020603050405020304" pitchFamily="16" charset="0"/>
                  </a:rPr>
                  <a:t> </a:t>
                </a:r>
                <a14:m>
                  <m:oMath xmlns:m="http://schemas.openxmlformats.org/officeDocument/2006/math">
                    <m:d>
                      <m:dPr>
                        <m:ctrlPr>
                          <a:rPr lang="zh-CN" altLang="zh-CN" sz="3200" i="1">
                            <a:solidFill>
                              <a:srgbClr val="000000"/>
                            </a:solidFill>
                            <a:latin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cs typeface="Times New Roman" panose="02020603050405020304" pitchFamily="16" charset="0"/>
                          </a:rPr>
                          <m:t>𝛩</m:t>
                        </m:r>
                        <m:r>
                          <a:rPr lang="en-US" altLang="zh-CN" sz="3200">
                            <a:solidFill>
                              <a:srgbClr val="000000"/>
                            </a:solidFill>
                            <a:latin typeface="Cambria Math" panose="02040503050406030204" pitchFamily="18" charset="0"/>
                            <a:cs typeface="Times New Roman" panose="02020603050405020304" pitchFamily="16" charset="0"/>
                          </a:rPr>
                          <m:t>,</m:t>
                        </m:r>
                        <m:r>
                          <m:rPr>
                            <m:sty m:val="p"/>
                          </m:rPr>
                          <a:rPr lang="en-US" altLang="zh-CN" sz="3200">
                            <a:solidFill>
                              <a:srgbClr val="000000"/>
                            </a:solidFill>
                            <a:latin typeface="Cambria Math" panose="02040503050406030204" pitchFamily="18" charset="0"/>
                            <a:cs typeface="Times New Roman" panose="02020603050405020304" pitchFamily="16" charset="0"/>
                          </a:rPr>
                          <m:t>Z</m:t>
                        </m:r>
                      </m:e>
                    </m:d>
                    <m:r>
                      <a:rPr lang="en-US" altLang="zh-CN" sz="3200">
                        <a:solidFill>
                          <a:srgbClr val="000000"/>
                        </a:solidFill>
                        <a:latin typeface="Cambria Math" panose="02040503050406030204" pitchFamily="18" charset="0"/>
                        <a:cs typeface="Times New Roman" panose="02020603050405020304" pitchFamily="16" charset="0"/>
                      </a:rPr>
                      <m:t>=</m:t>
                    </m:r>
                    <m:func>
                      <m:funcPr>
                        <m:ctrlPr>
                          <a:rPr lang="zh-CN" altLang="zh-CN" sz="3200" i="1">
                            <a:solidFill>
                              <a:srgbClr val="000000"/>
                            </a:solidFill>
                            <a:latin typeface="Cambria Math" panose="02040503050406030204" pitchFamily="18" charset="0"/>
                            <a:cs typeface="Times New Roman" panose="02020603050405020304" pitchFamily="16" charset="0"/>
                          </a:rPr>
                        </m:ctrlPr>
                      </m:funcPr>
                      <m:fName>
                        <m:limLow>
                          <m:limLowPr>
                            <m:ctrlPr>
                              <a:rPr lang="zh-CN" altLang="zh-CN" sz="3200" i="1">
                                <a:solidFill>
                                  <a:srgbClr val="000000"/>
                                </a:solidFill>
                                <a:latin typeface="Cambria Math" panose="02040503050406030204" pitchFamily="18" charset="0"/>
                                <a:cs typeface="Times New Roman" panose="02020603050405020304" pitchFamily="16" charset="0"/>
                              </a:rPr>
                            </m:ctrlPr>
                          </m:limLowPr>
                          <m:e>
                            <m:r>
                              <m:rPr>
                                <m:sty m:val="p"/>
                              </m:rPr>
                              <a:rPr lang="en-US" altLang="zh-CN" sz="3200">
                                <a:solidFill>
                                  <a:srgbClr val="000000"/>
                                </a:solidFill>
                                <a:latin typeface="Cambria Math" panose="02040503050406030204" pitchFamily="18" charset="0"/>
                                <a:cs typeface="Times New Roman" panose="02020603050405020304" pitchFamily="16" charset="0"/>
                              </a:rPr>
                              <m:t>argmax</m:t>
                            </m:r>
                          </m:e>
                          <m:lim>
                            <m:r>
                              <a:rPr lang="en-US" altLang="zh-CN" sz="3200" i="1">
                                <a:solidFill>
                                  <a:srgbClr val="000000"/>
                                </a:solidFill>
                                <a:latin typeface="Cambria Math" panose="02040503050406030204" pitchFamily="18" charset="0"/>
                                <a:cs typeface="Times New Roman" panose="02020603050405020304" pitchFamily="16" charset="0"/>
                              </a:rPr>
                              <m:t>𝛩</m:t>
                            </m:r>
                            <m:r>
                              <a:rPr lang="en-US" altLang="zh-CN" sz="3200">
                                <a:solidFill>
                                  <a:srgbClr val="000000"/>
                                </a:solidFill>
                                <a:latin typeface="Cambria Math" panose="02040503050406030204" pitchFamily="18" charset="0"/>
                                <a:cs typeface="Times New Roman" panose="02020603050405020304" pitchFamily="16" charset="0"/>
                              </a:rPr>
                              <m:t>,</m:t>
                            </m:r>
                            <m:r>
                              <m:rPr>
                                <m:sty m:val="p"/>
                              </m:rPr>
                              <a:rPr lang="en-US" altLang="zh-CN" sz="3200">
                                <a:solidFill>
                                  <a:srgbClr val="000000"/>
                                </a:solidFill>
                                <a:latin typeface="Cambria Math" panose="02040503050406030204" pitchFamily="18" charset="0"/>
                                <a:cs typeface="Times New Roman" panose="02020603050405020304" pitchFamily="16" charset="0"/>
                              </a:rPr>
                              <m:t>Z</m:t>
                            </m:r>
                          </m:lim>
                        </m:limLow>
                      </m:fName>
                      <m:e>
                        <m:r>
                          <a:rPr lang="en-US" altLang="zh-CN" sz="3200" i="1">
                            <a:solidFill>
                              <a:srgbClr val="000000"/>
                            </a:solidFill>
                            <a:latin typeface="Cambria Math" panose="02040503050406030204" pitchFamily="18" charset="0"/>
                            <a:cs typeface="Times New Roman" panose="02020603050405020304" pitchFamily="16" charset="0"/>
                          </a:rPr>
                          <m:t>𝐿</m:t>
                        </m:r>
                        <m:d>
                          <m:dPr>
                            <m:ctrlPr>
                              <a:rPr lang="zh-CN" altLang="zh-CN" sz="3200" i="1">
                                <a:solidFill>
                                  <a:srgbClr val="000000"/>
                                </a:solidFill>
                                <a:latin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cs typeface="Times New Roman" panose="02020603050405020304" pitchFamily="16" charset="0"/>
                              </a:rPr>
                              <m:t>𝛩</m:t>
                            </m:r>
                            <m:r>
                              <a:rPr lang="en-US" altLang="zh-CN" sz="3200">
                                <a:solidFill>
                                  <a:srgbClr val="000000"/>
                                </a:solidFill>
                                <a:latin typeface="Cambria Math" panose="02040503050406030204" pitchFamily="18" charset="0"/>
                                <a:cs typeface="Times New Roman" panose="02020603050405020304" pitchFamily="16" charset="0"/>
                              </a:rPr>
                              <m:t>,</m:t>
                            </m:r>
                            <m:r>
                              <m:rPr>
                                <m:sty m:val="p"/>
                              </m:rPr>
                              <a:rPr lang="en-US" altLang="zh-CN" sz="3200">
                                <a:solidFill>
                                  <a:srgbClr val="000000"/>
                                </a:solidFill>
                                <a:latin typeface="Cambria Math" panose="02040503050406030204" pitchFamily="18" charset="0"/>
                                <a:cs typeface="Times New Roman" panose="02020603050405020304" pitchFamily="16" charset="0"/>
                              </a:rPr>
                              <m:t>Z</m:t>
                            </m:r>
                          </m:e>
                        </m:d>
                        <m:r>
                          <a:rPr lang="en-US" altLang="zh-CN" sz="3200" i="1">
                            <a:solidFill>
                              <a:srgbClr val="000000"/>
                            </a:solidFill>
                            <a:latin typeface="Cambria Math" panose="02040503050406030204" pitchFamily="18" charset="0"/>
                            <a:cs typeface="Times New Roman" panose="02020603050405020304" pitchFamily="16" charset="0"/>
                          </a:rPr>
                          <m:t>=</m:t>
                        </m:r>
                      </m:e>
                    </m:func>
                    <m:func>
                      <m:funcPr>
                        <m:ctrlPr>
                          <a:rPr lang="zh-CN" altLang="zh-CN" sz="3200" i="1">
                            <a:solidFill>
                              <a:srgbClr val="000000"/>
                            </a:solidFill>
                            <a:latin typeface="Cambria Math" panose="02040503050406030204" pitchFamily="18" charset="0"/>
                            <a:cs typeface="Times New Roman" panose="02020603050405020304" pitchFamily="16" charset="0"/>
                          </a:rPr>
                        </m:ctrlPr>
                      </m:funcPr>
                      <m:fName>
                        <m:limLow>
                          <m:limLowPr>
                            <m:ctrlPr>
                              <a:rPr lang="zh-CN" altLang="zh-CN" sz="3200" i="1">
                                <a:solidFill>
                                  <a:srgbClr val="000000"/>
                                </a:solidFill>
                                <a:latin typeface="Cambria Math" panose="02040503050406030204" pitchFamily="18" charset="0"/>
                                <a:cs typeface="Times New Roman" panose="02020603050405020304" pitchFamily="16" charset="0"/>
                              </a:rPr>
                            </m:ctrlPr>
                          </m:limLowPr>
                          <m:e>
                            <m:r>
                              <m:rPr>
                                <m:sty m:val="p"/>
                              </m:rPr>
                              <a:rPr lang="en-US" altLang="zh-CN" sz="3200">
                                <a:solidFill>
                                  <a:srgbClr val="000000"/>
                                </a:solidFill>
                                <a:latin typeface="Cambria Math" panose="02040503050406030204" pitchFamily="18" charset="0"/>
                                <a:cs typeface="Times New Roman" panose="02020603050405020304" pitchFamily="16" charset="0"/>
                              </a:rPr>
                              <m:t>argmax</m:t>
                            </m:r>
                          </m:e>
                          <m:lim>
                            <m:r>
                              <a:rPr lang="en-US" altLang="zh-CN" sz="3200" i="1">
                                <a:solidFill>
                                  <a:srgbClr val="000000"/>
                                </a:solidFill>
                                <a:latin typeface="Cambria Math" panose="02040503050406030204" pitchFamily="18" charset="0"/>
                                <a:cs typeface="Times New Roman" panose="02020603050405020304" pitchFamily="16" charset="0"/>
                              </a:rPr>
                              <m:t>𝛩</m:t>
                            </m:r>
                            <m:r>
                              <a:rPr lang="en-US" altLang="zh-CN" sz="3200">
                                <a:solidFill>
                                  <a:srgbClr val="000000"/>
                                </a:solidFill>
                                <a:latin typeface="Cambria Math" panose="02040503050406030204" pitchFamily="18" charset="0"/>
                                <a:cs typeface="Times New Roman" panose="02020603050405020304" pitchFamily="16" charset="0"/>
                              </a:rPr>
                              <m:t>,</m:t>
                            </m:r>
                            <m:r>
                              <m:rPr>
                                <m:sty m:val="p"/>
                              </m:rPr>
                              <a:rPr lang="en-US" altLang="zh-CN" sz="3200">
                                <a:solidFill>
                                  <a:srgbClr val="000000"/>
                                </a:solidFill>
                                <a:latin typeface="Cambria Math" panose="02040503050406030204" pitchFamily="18" charset="0"/>
                                <a:cs typeface="Times New Roman" panose="02020603050405020304" pitchFamily="16" charset="0"/>
                              </a:rPr>
                              <m:t>Z</m:t>
                            </m:r>
                          </m:lim>
                        </m:limLow>
                      </m:fName>
                      <m:e>
                        <m:nary>
                          <m:naryPr>
                            <m:chr m:val="∑"/>
                            <m:limLoc m:val="undOvr"/>
                            <m:ctrlPr>
                              <a:rPr lang="zh-CN" altLang="zh-CN" sz="3200" i="1">
                                <a:solidFill>
                                  <a:srgbClr val="000000"/>
                                </a:solidFill>
                                <a:latin typeface="Cambria Math" panose="02040503050406030204" pitchFamily="18" charset="0"/>
                                <a:cs typeface="Times New Roman" panose="02020603050405020304" pitchFamily="16" charset="0"/>
                              </a:rPr>
                            </m:ctrlPr>
                          </m:naryPr>
                          <m:sub>
                            <m:r>
                              <a:rPr lang="en-US" altLang="zh-CN" sz="3200" i="1">
                                <a:solidFill>
                                  <a:srgbClr val="000000"/>
                                </a:solidFill>
                                <a:latin typeface="Cambria Math" panose="02040503050406030204" pitchFamily="18" charset="0"/>
                                <a:cs typeface="Times New Roman" panose="02020603050405020304" pitchFamily="16" charset="0"/>
                              </a:rPr>
                              <m:t>𝑖</m:t>
                            </m:r>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1</m:t>
                            </m:r>
                          </m:sub>
                          <m:sup>
                            <m:r>
                              <a:rPr lang="en-US" altLang="zh-CN" sz="3200" i="1">
                                <a:solidFill>
                                  <a:srgbClr val="000000"/>
                                </a:solidFill>
                                <a:latin typeface="Cambria Math" panose="02040503050406030204" pitchFamily="18" charset="0"/>
                                <a:cs typeface="Times New Roman" panose="02020603050405020304" pitchFamily="16" charset="0"/>
                              </a:rPr>
                              <m:t>𝑛</m:t>
                            </m:r>
                          </m:sup>
                          <m:e>
                            <m:r>
                              <a:rPr lang="en-US" altLang="zh-CN" sz="3200" i="1">
                                <a:solidFill>
                                  <a:srgbClr val="000000"/>
                                </a:solidFill>
                                <a:latin typeface="Cambria Math" panose="02040503050406030204" pitchFamily="18" charset="0"/>
                                <a:cs typeface="Times New Roman" panose="02020603050405020304" pitchFamily="16" charset="0"/>
                              </a:rPr>
                              <m:t>𝑙𝑜𝑔</m:t>
                            </m:r>
                            <m:nary>
                              <m:naryPr>
                                <m:chr m:val="∑"/>
                                <m:limLoc m:val="undOvr"/>
                                <m:supHide m:val="on"/>
                                <m:ctrlPr>
                                  <a:rPr lang="zh-CN" altLang="zh-CN" sz="3200" i="1">
                                    <a:solidFill>
                                      <a:srgbClr val="000000"/>
                                    </a:solidFill>
                                    <a:latin typeface="Cambria Math" panose="02040503050406030204" pitchFamily="18" charset="0"/>
                                    <a:cs typeface="Times New Roman" panose="02020603050405020304" pitchFamily="16" charset="0"/>
                                  </a:rPr>
                                </m:ctrlPr>
                              </m:naryPr>
                              <m:sub>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sub>
                              <m:sup/>
                              <m:e>
                                <m:r>
                                  <a:rPr lang="en-US" altLang="zh-CN" sz="3200" i="1">
                                    <a:solidFill>
                                      <a:srgbClr val="000000"/>
                                    </a:solidFill>
                                    <a:latin typeface="Cambria Math" panose="02040503050406030204" pitchFamily="18" charset="0"/>
                                    <a:cs typeface="Times New Roman" panose="02020603050405020304" pitchFamily="16" charset="0"/>
                                  </a:rPr>
                                  <m:t>𝑃</m:t>
                                </m:r>
                                <m:d>
                                  <m:dPr>
                                    <m:ctrlPr>
                                      <a:rPr lang="en-US"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𝑥</m:t>
                                        </m:r>
                                      </m:e>
                                      <m:sub>
                                        <m:r>
                                          <a:rPr lang="en-US" altLang="zh-CN" sz="3200" i="1">
                                            <a:solidFill>
                                              <a:srgbClr val="000000"/>
                                            </a:solidFill>
                                            <a:latin typeface="Cambria Math" panose="02040503050406030204" pitchFamily="18" charset="0"/>
                                            <a:cs typeface="Times New Roman" panose="02020603050405020304" pitchFamily="16" charset="0"/>
                                          </a:rPr>
                                          <m:t>𝑖</m:t>
                                        </m:r>
                                      </m:sub>
                                    </m:sSub>
                                    <m:r>
                                      <a:rPr lang="en-US" altLang="zh-CN" sz="3200" i="1">
                                        <a:solidFill>
                                          <a:srgbClr val="000000"/>
                                        </a:solidFill>
                                        <a:latin typeface="Cambria Math" panose="02040503050406030204" pitchFamily="18" charset="0"/>
                                        <a:cs typeface="Times New Roman" panose="02020603050405020304" pitchFamily="16" charset="0"/>
                                      </a:rPr>
                                      <m:t>,</m:t>
                                    </m:r>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e>
                                    <m:r>
                                      <a:rPr lang="en-US" altLang="zh-CN" sz="3200" i="1">
                                        <a:solidFill>
                                          <a:srgbClr val="000000"/>
                                        </a:solidFill>
                                        <a:latin typeface="Cambria Math" panose="02040503050406030204" pitchFamily="18" charset="0"/>
                                        <a:cs typeface="Times New Roman" panose="02020603050405020304" pitchFamily="16" charset="0"/>
                                      </a:rPr>
                                      <m:t>𝛩</m:t>
                                    </m:r>
                                  </m:e>
                                </m:d>
                              </m:e>
                            </m:nary>
                          </m:e>
                        </m:nary>
                      </m:e>
                    </m:func>
                  </m:oMath>
                </a14:m>
                <a:endParaRPr lang="en-US" altLang="zh-CN" dirty="0"/>
              </a:p>
              <a:p>
                <a:pPr marL="457200" lvl="1" indent="0">
                  <a:buNone/>
                </a:pPr>
                <a14:m>
                  <m:oMathPara xmlns:m="http://schemas.openxmlformats.org/officeDocument/2006/math">
                    <m:oMathParaPr>
                      <m:jc m:val="centerGroup"/>
                    </m:oMathParaPr>
                    <m:oMath xmlns:m="http://schemas.openxmlformats.org/officeDocument/2006/math">
                      <m:nary>
                        <m:naryPr>
                          <m:chr m:val="∑"/>
                          <m:limLoc m:val="undOvr"/>
                          <m:ctrlPr>
                            <a:rPr lang="zh-CN" altLang="zh-CN" sz="3200" i="1" smtClean="0">
                              <a:solidFill>
                                <a:srgbClr val="000000"/>
                              </a:solidFill>
                              <a:latin typeface="Cambria Math" panose="02040503050406030204" pitchFamily="18" charset="0"/>
                              <a:cs typeface="Times New Roman" panose="02020603050405020304" pitchFamily="16" charset="0"/>
                            </a:rPr>
                          </m:ctrlPr>
                        </m:naryPr>
                        <m:sub>
                          <m:r>
                            <a:rPr lang="en-US" altLang="zh-CN" sz="3200" i="1">
                              <a:solidFill>
                                <a:srgbClr val="000000"/>
                              </a:solidFill>
                              <a:latin typeface="Cambria Math" panose="02040503050406030204" pitchFamily="18" charset="0"/>
                              <a:cs typeface="Times New Roman" panose="02020603050405020304" pitchFamily="16" charset="0"/>
                            </a:rPr>
                            <m:t>𝑖</m:t>
                          </m:r>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1</m:t>
                          </m:r>
                        </m:sub>
                        <m:sup>
                          <m:r>
                            <a:rPr lang="en-US" altLang="zh-CN" sz="3200" i="1">
                              <a:solidFill>
                                <a:srgbClr val="000000"/>
                              </a:solidFill>
                              <a:latin typeface="Cambria Math" panose="02040503050406030204" pitchFamily="18" charset="0"/>
                              <a:cs typeface="Times New Roman" panose="02020603050405020304" pitchFamily="16" charset="0"/>
                            </a:rPr>
                            <m:t>𝑛</m:t>
                          </m:r>
                        </m:sup>
                        <m:e>
                          <m:r>
                            <a:rPr lang="en-US" altLang="zh-CN" sz="3200" i="1">
                              <a:solidFill>
                                <a:srgbClr val="000000"/>
                              </a:solidFill>
                              <a:latin typeface="Cambria Math" panose="02040503050406030204" pitchFamily="18" charset="0"/>
                              <a:cs typeface="Times New Roman" panose="02020603050405020304" pitchFamily="16" charset="0"/>
                            </a:rPr>
                            <m:t>𝑙𝑜𝑔</m:t>
                          </m:r>
                          <m:nary>
                            <m:naryPr>
                              <m:chr m:val="∑"/>
                              <m:limLoc m:val="undOvr"/>
                              <m:supHide m:val="on"/>
                              <m:ctrlPr>
                                <a:rPr lang="zh-CN" altLang="zh-CN" sz="3200" i="1">
                                  <a:solidFill>
                                    <a:srgbClr val="000000"/>
                                  </a:solidFill>
                                  <a:latin typeface="Cambria Math" panose="02040503050406030204" pitchFamily="18" charset="0"/>
                                  <a:cs typeface="Times New Roman" panose="02020603050405020304" pitchFamily="16" charset="0"/>
                                </a:rPr>
                              </m:ctrlPr>
                            </m:naryPr>
                            <m:sub>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sub>
                            <m:sup/>
                            <m:e>
                              <m:r>
                                <a:rPr lang="en-US" altLang="zh-CN" sz="3200" i="1">
                                  <a:solidFill>
                                    <a:srgbClr val="000000"/>
                                  </a:solidFill>
                                  <a:latin typeface="Cambria Math" panose="02040503050406030204" pitchFamily="18" charset="0"/>
                                  <a:cs typeface="Times New Roman" panose="02020603050405020304" pitchFamily="16" charset="0"/>
                                </a:rPr>
                                <m:t>𝑃</m:t>
                              </m:r>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𝑥</m:t>
                                      </m:r>
                                    </m:e>
                                    <m:sub>
                                      <m:r>
                                        <a:rPr lang="en-US" altLang="zh-CN" sz="3200" i="1">
                                          <a:solidFill>
                                            <a:srgbClr val="000000"/>
                                          </a:solidFill>
                                          <a:latin typeface="Cambria Math" panose="02040503050406030204" pitchFamily="18" charset="0"/>
                                          <a:cs typeface="Times New Roman" panose="02020603050405020304" pitchFamily="16" charset="0"/>
                                        </a:rPr>
                                        <m:t>𝑖</m:t>
                                      </m:r>
                                    </m:sub>
                                  </m:sSub>
                                  <m:r>
                                    <a:rPr lang="en-US" altLang="zh-CN" sz="3200" i="1">
                                      <a:solidFill>
                                        <a:srgbClr val="000000"/>
                                      </a:solidFill>
                                      <a:latin typeface="Cambria Math" panose="02040503050406030204" pitchFamily="18" charset="0"/>
                                      <a:cs typeface="Times New Roman" panose="02020603050405020304" pitchFamily="16" charset="0"/>
                                    </a:rPr>
                                    <m:t>,</m:t>
                                  </m:r>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e>
                                  <m:r>
                                    <a:rPr lang="en-US" altLang="zh-CN" sz="3200" i="1">
                                      <a:solidFill>
                                        <a:srgbClr val="000000"/>
                                      </a:solidFill>
                                      <a:latin typeface="Cambria Math" panose="02040503050406030204" pitchFamily="18" charset="0"/>
                                      <a:cs typeface="Times New Roman" panose="02020603050405020304" pitchFamily="16" charset="0"/>
                                    </a:rPr>
                                    <m:t>𝛩</m:t>
                                  </m:r>
                                </m:e>
                              </m:d>
                            </m:e>
                          </m:nary>
                        </m:e>
                      </m:nary>
                      <m:r>
                        <a:rPr lang="en-US" altLang="zh-CN" sz="3200" i="1">
                          <a:solidFill>
                            <a:srgbClr val="000000"/>
                          </a:solidFill>
                          <a:latin typeface="Cambria Math" panose="02040503050406030204" pitchFamily="18" charset="0"/>
                          <a:cs typeface="Times New Roman" panose="02020603050405020304" pitchFamily="16" charset="0"/>
                        </a:rPr>
                        <m:t>=</m:t>
                      </m:r>
                      <m:nary>
                        <m:naryPr>
                          <m:chr m:val="∑"/>
                          <m:limLoc m:val="undOvr"/>
                          <m:ctrlPr>
                            <a:rPr lang="zh-CN" altLang="zh-CN" sz="3200" i="1">
                              <a:solidFill>
                                <a:srgbClr val="000000"/>
                              </a:solidFill>
                              <a:latin typeface="Cambria Math" panose="02040503050406030204" pitchFamily="18" charset="0"/>
                              <a:cs typeface="Times New Roman" panose="02020603050405020304" pitchFamily="16" charset="0"/>
                            </a:rPr>
                          </m:ctrlPr>
                        </m:naryPr>
                        <m:sub>
                          <m:r>
                            <a:rPr lang="en-US" altLang="zh-CN" sz="3200" i="1">
                              <a:solidFill>
                                <a:srgbClr val="000000"/>
                              </a:solidFill>
                              <a:latin typeface="Cambria Math" panose="02040503050406030204" pitchFamily="18" charset="0"/>
                              <a:cs typeface="Times New Roman" panose="02020603050405020304" pitchFamily="16" charset="0"/>
                            </a:rPr>
                            <m:t>𝑖</m:t>
                          </m:r>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1</m:t>
                          </m:r>
                        </m:sub>
                        <m:sup>
                          <m:r>
                            <a:rPr lang="en-US" altLang="zh-CN" sz="3200" i="1">
                              <a:solidFill>
                                <a:srgbClr val="000000"/>
                              </a:solidFill>
                              <a:latin typeface="Cambria Math" panose="02040503050406030204" pitchFamily="18" charset="0"/>
                              <a:cs typeface="Times New Roman" panose="02020603050405020304" pitchFamily="16" charset="0"/>
                            </a:rPr>
                            <m:t>𝑛</m:t>
                          </m:r>
                        </m:sup>
                        <m:e>
                          <m:r>
                            <a:rPr lang="en-US" altLang="zh-CN" sz="3200" i="1">
                              <a:solidFill>
                                <a:srgbClr val="000000"/>
                              </a:solidFill>
                              <a:latin typeface="Cambria Math" panose="02040503050406030204" pitchFamily="18" charset="0"/>
                              <a:cs typeface="Times New Roman" panose="02020603050405020304" pitchFamily="16" charset="0"/>
                            </a:rPr>
                            <m:t>𝑙𝑜𝑔</m:t>
                          </m:r>
                          <m:nary>
                            <m:naryPr>
                              <m:chr m:val="∑"/>
                              <m:limLoc m:val="undOvr"/>
                              <m:supHide m:val="on"/>
                              <m:ctrlPr>
                                <a:rPr lang="zh-CN" altLang="zh-CN" sz="3200" i="1">
                                  <a:solidFill>
                                    <a:srgbClr val="000000"/>
                                  </a:solidFill>
                                  <a:latin typeface="Cambria Math" panose="02040503050406030204" pitchFamily="18" charset="0"/>
                                  <a:cs typeface="Times New Roman" panose="02020603050405020304" pitchFamily="16" charset="0"/>
                                </a:rPr>
                              </m:ctrlPr>
                            </m:naryPr>
                            <m:sub>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sub>
                            <m:sup/>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𝑄</m:t>
                                  </m:r>
                                </m:e>
                                <m:sub>
                                  <m:r>
                                    <a:rPr lang="en-US" altLang="zh-CN" sz="3200" i="1">
                                      <a:solidFill>
                                        <a:srgbClr val="000000"/>
                                      </a:solidFill>
                                      <a:latin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d>
                              <m:f>
                                <m:fPr>
                                  <m:ctrlPr>
                                    <a:rPr lang="zh-CN" altLang="zh-CN" sz="3200" i="1">
                                      <a:solidFill>
                                        <a:srgbClr val="000000"/>
                                      </a:solidFill>
                                      <a:latin typeface="Cambria Math" panose="02040503050406030204" pitchFamily="18" charset="0"/>
                                      <a:cs typeface="Times New Roman" panose="02020603050405020304" pitchFamily="16" charset="0"/>
                                    </a:rPr>
                                  </m:ctrlPr>
                                </m:fPr>
                                <m:num>
                                  <m:r>
                                    <a:rPr lang="en-US" altLang="zh-CN" sz="3200" i="1">
                                      <a:solidFill>
                                        <a:srgbClr val="000000"/>
                                      </a:solidFill>
                                      <a:latin typeface="Cambria Math" panose="02040503050406030204" pitchFamily="18" charset="0"/>
                                      <a:cs typeface="Times New Roman" panose="02020603050405020304" pitchFamily="16" charset="0"/>
                                    </a:rPr>
                                    <m:t>𝑃</m:t>
                                  </m:r>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𝑥</m:t>
                                          </m:r>
                                        </m:e>
                                        <m:sub>
                                          <m:r>
                                            <a:rPr lang="en-US" altLang="zh-CN" sz="3200" i="1">
                                              <a:solidFill>
                                                <a:srgbClr val="000000"/>
                                              </a:solidFill>
                                              <a:latin typeface="Cambria Math" panose="02040503050406030204" pitchFamily="18" charset="0"/>
                                              <a:cs typeface="Times New Roman" panose="02020603050405020304" pitchFamily="16" charset="0"/>
                                            </a:rPr>
                                            <m:t>𝑖</m:t>
                                          </m:r>
                                        </m:sub>
                                      </m:sSub>
                                      <m:r>
                                        <a:rPr lang="en-US" altLang="zh-CN" sz="3200" i="1">
                                          <a:solidFill>
                                            <a:srgbClr val="000000"/>
                                          </a:solidFill>
                                          <a:latin typeface="Cambria Math" panose="02040503050406030204" pitchFamily="18" charset="0"/>
                                          <a:cs typeface="Times New Roman" panose="02020603050405020304" pitchFamily="16" charset="0"/>
                                        </a:rPr>
                                        <m:t>,</m:t>
                                      </m:r>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e>
                                      <m:r>
                                        <a:rPr lang="en-US" altLang="zh-CN" sz="3200" i="1">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𝑄</m:t>
                                      </m:r>
                                    </m:e>
                                    <m:sub>
                                      <m:r>
                                        <a:rPr lang="en-US" altLang="zh-CN" sz="3200" i="1">
                                          <a:solidFill>
                                            <a:srgbClr val="000000"/>
                                          </a:solidFill>
                                          <a:latin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d>
                                </m:den>
                              </m:f>
                            </m:e>
                          </m:nary>
                        </m:e>
                      </m:nary>
                    </m:oMath>
                  </m:oMathPara>
                </a14:m>
                <a:endParaRPr lang="zh-CN" altLang="en-US" sz="3200" i="1" dirty="0">
                  <a:solidFill>
                    <a:srgbClr val="000000"/>
                  </a:solidFill>
                  <a:latin typeface="Cambria Math" panose="02040503050406030204" pitchFamily="18" charset="0"/>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10"/>
                <a:ext cx="11514184" cy="5387254"/>
              </a:xfrm>
              <a:blipFill rotWithShape="1">
                <a:blip r:embed="rId1"/>
                <a:stretch>
                  <a:fillRect l="-1" t="-8" r="4" b="6"/>
                </a:stretch>
              </a:blipFill>
            </p:spPr>
            <p:txBody>
              <a:bodyPr/>
              <a:lstStyle/>
              <a:p>
                <a:r>
                  <a:rPr lang="zh-CN" altLang="en-US">
                    <a:noFill/>
                  </a:rPr>
                  <a:t> </a:t>
                </a:r>
              </a:p>
            </p:txBody>
          </p:sp>
        </mc:Fallback>
      </mc:AlternateContent>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10"/>
                <a:ext cx="11399884" cy="5387254"/>
              </a:xfrm>
            </p:spPr>
            <p:txBody>
              <a:bodyPr>
                <a:normAutofit fontScale="77500" lnSpcReduction="20000"/>
              </a:bodyPr>
              <a:lstStyle/>
              <a:p>
                <a:pPr marL="457200" lvl="1" indent="0">
                  <a:buNone/>
                </a:pPr>
                <a14:m>
                  <m:oMathPara xmlns:m="http://schemas.openxmlformats.org/officeDocument/2006/math">
                    <m:oMathParaPr>
                      <m:jc m:val="centerGroup"/>
                    </m:oMathParaPr>
                    <m:oMath xmlns:m="http://schemas.openxmlformats.org/officeDocument/2006/math">
                      <m:nary>
                        <m:naryPr>
                          <m:chr m:val="∑"/>
                          <m:limLoc m:val="undOvr"/>
                          <m:ctrlPr>
                            <a:rPr lang="zh-CN" altLang="zh-CN" sz="3200" i="1" smtClean="0">
                              <a:solidFill>
                                <a:srgbClr val="000000"/>
                              </a:solidFill>
                              <a:latin typeface="Cambria Math" panose="02040503050406030204" pitchFamily="18" charset="0"/>
                              <a:cs typeface="Times New Roman" panose="02020603050405020304" pitchFamily="16" charset="0"/>
                            </a:rPr>
                          </m:ctrlPr>
                        </m:naryPr>
                        <m:sub>
                          <m:r>
                            <a:rPr lang="en-US" altLang="zh-CN" sz="3200" i="1">
                              <a:solidFill>
                                <a:srgbClr val="000000"/>
                              </a:solidFill>
                              <a:latin typeface="Cambria Math" panose="02040503050406030204" pitchFamily="18" charset="0"/>
                              <a:cs typeface="Times New Roman" panose="02020603050405020304" pitchFamily="16" charset="0"/>
                            </a:rPr>
                            <m:t>𝑖</m:t>
                          </m:r>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1</m:t>
                          </m:r>
                        </m:sub>
                        <m:sup>
                          <m:r>
                            <a:rPr lang="en-US" altLang="zh-CN" sz="3200" i="1">
                              <a:solidFill>
                                <a:srgbClr val="000000"/>
                              </a:solidFill>
                              <a:latin typeface="Cambria Math" panose="02040503050406030204" pitchFamily="18" charset="0"/>
                              <a:cs typeface="Times New Roman" panose="02020603050405020304" pitchFamily="16" charset="0"/>
                            </a:rPr>
                            <m:t>𝑛</m:t>
                          </m:r>
                        </m:sup>
                        <m:e>
                          <m:r>
                            <a:rPr lang="en-US" altLang="zh-CN" sz="3200" i="1">
                              <a:solidFill>
                                <a:srgbClr val="000000"/>
                              </a:solidFill>
                              <a:latin typeface="Cambria Math" panose="02040503050406030204" pitchFamily="18" charset="0"/>
                              <a:cs typeface="Times New Roman" panose="02020603050405020304" pitchFamily="16" charset="0"/>
                            </a:rPr>
                            <m:t>𝑙𝑜𝑔</m:t>
                          </m:r>
                          <m:nary>
                            <m:naryPr>
                              <m:chr m:val="∑"/>
                              <m:limLoc m:val="undOvr"/>
                              <m:supHide m:val="on"/>
                              <m:ctrlPr>
                                <a:rPr lang="zh-CN" altLang="zh-CN" sz="3200" i="1">
                                  <a:solidFill>
                                    <a:srgbClr val="000000"/>
                                  </a:solidFill>
                                  <a:latin typeface="Cambria Math" panose="02040503050406030204" pitchFamily="18" charset="0"/>
                                  <a:cs typeface="Times New Roman" panose="02020603050405020304" pitchFamily="16" charset="0"/>
                                </a:rPr>
                              </m:ctrlPr>
                            </m:naryPr>
                            <m:sub>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sub>
                            <m:sup/>
                            <m:e>
                              <m:r>
                                <a:rPr lang="en-US" altLang="zh-CN" sz="3200" i="1">
                                  <a:solidFill>
                                    <a:srgbClr val="000000"/>
                                  </a:solidFill>
                                  <a:latin typeface="Cambria Math" panose="02040503050406030204" pitchFamily="18" charset="0"/>
                                  <a:cs typeface="Times New Roman" panose="02020603050405020304" pitchFamily="16" charset="0"/>
                                </a:rPr>
                                <m:t>𝑃</m:t>
                              </m:r>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𝑥</m:t>
                                      </m:r>
                                    </m:e>
                                    <m:sub>
                                      <m:r>
                                        <a:rPr lang="en-US" altLang="zh-CN" sz="3200" i="1">
                                          <a:solidFill>
                                            <a:srgbClr val="000000"/>
                                          </a:solidFill>
                                          <a:latin typeface="Cambria Math" panose="02040503050406030204" pitchFamily="18" charset="0"/>
                                          <a:cs typeface="Times New Roman" panose="02020603050405020304" pitchFamily="16" charset="0"/>
                                        </a:rPr>
                                        <m:t>𝑖</m:t>
                                      </m:r>
                                    </m:sub>
                                  </m:sSub>
                                  <m:r>
                                    <a:rPr lang="en-US" altLang="zh-CN" sz="3200" i="1">
                                      <a:solidFill>
                                        <a:srgbClr val="000000"/>
                                      </a:solidFill>
                                      <a:latin typeface="Cambria Math" panose="02040503050406030204" pitchFamily="18" charset="0"/>
                                      <a:cs typeface="Times New Roman" panose="02020603050405020304" pitchFamily="16" charset="0"/>
                                    </a:rPr>
                                    <m:t>,</m:t>
                                  </m:r>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e>
                                  <m:r>
                                    <a:rPr lang="en-US" altLang="zh-CN" sz="3200" i="1">
                                      <a:solidFill>
                                        <a:srgbClr val="000000"/>
                                      </a:solidFill>
                                      <a:latin typeface="Cambria Math" panose="02040503050406030204" pitchFamily="18" charset="0"/>
                                      <a:cs typeface="Times New Roman" panose="02020603050405020304" pitchFamily="16" charset="0"/>
                                    </a:rPr>
                                    <m:t>𝛩</m:t>
                                  </m:r>
                                </m:e>
                              </m:d>
                            </m:e>
                          </m:nary>
                        </m:e>
                      </m:nary>
                      <m:r>
                        <a:rPr lang="en-US" altLang="zh-CN" sz="3200" i="1">
                          <a:solidFill>
                            <a:srgbClr val="000000"/>
                          </a:solidFill>
                          <a:latin typeface="Cambria Math" panose="02040503050406030204" pitchFamily="18" charset="0"/>
                          <a:cs typeface="Times New Roman" panose="02020603050405020304" pitchFamily="16" charset="0"/>
                        </a:rPr>
                        <m:t>=</m:t>
                      </m:r>
                      <m:nary>
                        <m:naryPr>
                          <m:chr m:val="∑"/>
                          <m:limLoc m:val="undOvr"/>
                          <m:ctrlPr>
                            <a:rPr lang="zh-CN" altLang="zh-CN" sz="3200" i="1">
                              <a:solidFill>
                                <a:srgbClr val="000000"/>
                              </a:solidFill>
                              <a:latin typeface="Cambria Math" panose="02040503050406030204" pitchFamily="18" charset="0"/>
                              <a:cs typeface="Times New Roman" panose="02020603050405020304" pitchFamily="16" charset="0"/>
                            </a:rPr>
                          </m:ctrlPr>
                        </m:naryPr>
                        <m:sub>
                          <m:r>
                            <a:rPr lang="en-US" altLang="zh-CN" sz="3200" i="1">
                              <a:solidFill>
                                <a:srgbClr val="000000"/>
                              </a:solidFill>
                              <a:latin typeface="Cambria Math" panose="02040503050406030204" pitchFamily="18" charset="0"/>
                              <a:cs typeface="Times New Roman" panose="02020603050405020304" pitchFamily="16" charset="0"/>
                            </a:rPr>
                            <m:t>𝑖</m:t>
                          </m:r>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1</m:t>
                          </m:r>
                        </m:sub>
                        <m:sup>
                          <m:r>
                            <a:rPr lang="en-US" altLang="zh-CN" sz="3200" i="1">
                              <a:solidFill>
                                <a:srgbClr val="000000"/>
                              </a:solidFill>
                              <a:latin typeface="Cambria Math" panose="02040503050406030204" pitchFamily="18" charset="0"/>
                              <a:cs typeface="Times New Roman" panose="02020603050405020304" pitchFamily="16" charset="0"/>
                            </a:rPr>
                            <m:t>𝑛</m:t>
                          </m:r>
                        </m:sup>
                        <m:e>
                          <m:r>
                            <a:rPr lang="en-US" altLang="zh-CN" sz="3200" i="1">
                              <a:solidFill>
                                <a:srgbClr val="000000"/>
                              </a:solidFill>
                              <a:latin typeface="Cambria Math" panose="02040503050406030204" pitchFamily="18" charset="0"/>
                              <a:cs typeface="Times New Roman" panose="02020603050405020304" pitchFamily="16" charset="0"/>
                            </a:rPr>
                            <m:t>𝑙𝑜𝑔</m:t>
                          </m:r>
                          <m:nary>
                            <m:naryPr>
                              <m:chr m:val="∑"/>
                              <m:limLoc m:val="undOvr"/>
                              <m:supHide m:val="on"/>
                              <m:ctrlPr>
                                <a:rPr lang="zh-CN" altLang="zh-CN" sz="3200" i="1">
                                  <a:solidFill>
                                    <a:srgbClr val="000000"/>
                                  </a:solidFill>
                                  <a:latin typeface="Cambria Math" panose="02040503050406030204" pitchFamily="18" charset="0"/>
                                  <a:cs typeface="Times New Roman" panose="02020603050405020304" pitchFamily="16" charset="0"/>
                                </a:rPr>
                              </m:ctrlPr>
                            </m:naryPr>
                            <m:sub>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sub>
                            <m:sup/>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𝑄</m:t>
                                  </m:r>
                                </m:e>
                                <m:sub>
                                  <m:r>
                                    <a:rPr lang="en-US" altLang="zh-CN" sz="3200" i="1">
                                      <a:solidFill>
                                        <a:srgbClr val="000000"/>
                                      </a:solidFill>
                                      <a:latin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d>
                              <m:f>
                                <m:fPr>
                                  <m:ctrlPr>
                                    <a:rPr lang="zh-CN" altLang="zh-CN" sz="3200" i="1">
                                      <a:solidFill>
                                        <a:srgbClr val="000000"/>
                                      </a:solidFill>
                                      <a:latin typeface="Cambria Math" panose="02040503050406030204" pitchFamily="18" charset="0"/>
                                      <a:cs typeface="Times New Roman" panose="02020603050405020304" pitchFamily="16" charset="0"/>
                                    </a:rPr>
                                  </m:ctrlPr>
                                </m:fPr>
                                <m:num>
                                  <m:r>
                                    <a:rPr lang="en-US" altLang="zh-CN" sz="3200" i="1">
                                      <a:solidFill>
                                        <a:srgbClr val="000000"/>
                                      </a:solidFill>
                                      <a:latin typeface="Cambria Math" panose="02040503050406030204" pitchFamily="18" charset="0"/>
                                      <a:cs typeface="Times New Roman" panose="02020603050405020304" pitchFamily="16" charset="0"/>
                                    </a:rPr>
                                    <m:t>𝑃</m:t>
                                  </m:r>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𝑥</m:t>
                                          </m:r>
                                        </m:e>
                                        <m:sub>
                                          <m:r>
                                            <a:rPr lang="en-US" altLang="zh-CN" sz="3200" i="1">
                                              <a:solidFill>
                                                <a:srgbClr val="000000"/>
                                              </a:solidFill>
                                              <a:latin typeface="Cambria Math" panose="02040503050406030204" pitchFamily="18" charset="0"/>
                                              <a:cs typeface="Times New Roman" panose="02020603050405020304" pitchFamily="16" charset="0"/>
                                            </a:rPr>
                                            <m:t>𝑖</m:t>
                                          </m:r>
                                        </m:sub>
                                      </m:sSub>
                                      <m:r>
                                        <a:rPr lang="en-US" altLang="zh-CN" sz="3200" i="1">
                                          <a:solidFill>
                                            <a:srgbClr val="000000"/>
                                          </a:solidFill>
                                          <a:latin typeface="Cambria Math" panose="02040503050406030204" pitchFamily="18" charset="0"/>
                                          <a:cs typeface="Times New Roman" panose="02020603050405020304" pitchFamily="16" charset="0"/>
                                        </a:rPr>
                                        <m:t>,</m:t>
                                      </m:r>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e>
                                      <m:r>
                                        <a:rPr lang="en-US" altLang="zh-CN" sz="3200" i="1">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𝑄</m:t>
                                      </m:r>
                                    </m:e>
                                    <m:sub>
                                      <m:r>
                                        <a:rPr lang="en-US" altLang="zh-CN" sz="3200" i="1">
                                          <a:solidFill>
                                            <a:srgbClr val="000000"/>
                                          </a:solidFill>
                                          <a:latin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d>
                                </m:den>
                              </m:f>
                            </m:e>
                          </m:nary>
                        </m:e>
                      </m:nary>
                    </m:oMath>
                  </m:oMathPara>
                </a14:m>
                <a:endParaRPr lang="en-US" altLang="zh-CN" sz="3200" i="1" dirty="0">
                  <a:solidFill>
                    <a:srgbClr val="000000"/>
                  </a:solidFill>
                  <a:latin typeface="Cambria Math" panose="02040503050406030204" pitchFamily="18" charset="0"/>
                  <a:cs typeface="Times New Roman" panose="02020603050405020304" pitchFamily="16"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sz="3200" i="1" smtClean="0">
                          <a:solidFill>
                            <a:srgbClr val="000000"/>
                          </a:solidFill>
                          <a:latin typeface="Cambria Math" panose="02040503050406030204" pitchFamily="18" charset="0"/>
                          <a:cs typeface="Times New Roman" panose="02020603050405020304" pitchFamily="16" charset="0"/>
                        </a:rPr>
                        <m:t>≥</m:t>
                      </m:r>
                      <m:limLow>
                        <m:limLowPr>
                          <m:ctrlPr>
                            <a:rPr lang="zh-CN" altLang="zh-CN" sz="3200" i="1">
                              <a:solidFill>
                                <a:srgbClr val="000000"/>
                              </a:solidFill>
                              <a:latin typeface="Cambria Math" panose="02040503050406030204" pitchFamily="18" charset="0"/>
                              <a:cs typeface="Times New Roman" panose="02020603050405020304" pitchFamily="16" charset="0"/>
                            </a:rPr>
                          </m:ctrlPr>
                        </m:limLowPr>
                        <m:e>
                          <m:groupChr>
                            <m:groupChrPr>
                              <m:ctrlPr>
                                <a:rPr lang="zh-CN" altLang="zh-CN" sz="3200" i="1">
                                  <a:solidFill>
                                    <a:srgbClr val="000000"/>
                                  </a:solidFill>
                                  <a:latin typeface="Cambria Math" panose="02040503050406030204" pitchFamily="18" charset="0"/>
                                  <a:cs typeface="Times New Roman" panose="02020603050405020304" pitchFamily="16" charset="0"/>
                                </a:rPr>
                              </m:ctrlPr>
                            </m:groupChrPr>
                            <m:e>
                              <m:nary>
                                <m:naryPr>
                                  <m:chr m:val="∑"/>
                                  <m:limLoc m:val="undOvr"/>
                                  <m:ctrlPr>
                                    <a:rPr lang="zh-CN" altLang="zh-CN" sz="3200" i="1">
                                      <a:solidFill>
                                        <a:srgbClr val="000000"/>
                                      </a:solidFill>
                                      <a:latin typeface="Cambria Math" panose="02040503050406030204" pitchFamily="18" charset="0"/>
                                      <a:cs typeface="Times New Roman" panose="02020603050405020304" pitchFamily="16" charset="0"/>
                                    </a:rPr>
                                  </m:ctrlPr>
                                </m:naryPr>
                                <m:sub>
                                  <m:r>
                                    <a:rPr lang="en-US" altLang="zh-CN" sz="3200" i="1">
                                      <a:solidFill>
                                        <a:srgbClr val="000000"/>
                                      </a:solidFill>
                                      <a:latin typeface="Cambria Math" panose="02040503050406030204" pitchFamily="18" charset="0"/>
                                      <a:cs typeface="Times New Roman" panose="02020603050405020304" pitchFamily="16" charset="0"/>
                                    </a:rPr>
                                    <m:t>𝑖</m:t>
                                  </m:r>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1</m:t>
                                  </m:r>
                                </m:sub>
                                <m:sup>
                                  <m:r>
                                    <a:rPr lang="en-US" altLang="zh-CN" sz="3200" i="1">
                                      <a:solidFill>
                                        <a:srgbClr val="000000"/>
                                      </a:solidFill>
                                      <a:latin typeface="Cambria Math" panose="02040503050406030204" pitchFamily="18" charset="0"/>
                                      <a:cs typeface="Times New Roman" panose="02020603050405020304" pitchFamily="16" charset="0"/>
                                    </a:rPr>
                                    <m:t>𝑛</m:t>
                                  </m:r>
                                </m:sup>
                                <m:e>
                                  <m:nary>
                                    <m:naryPr>
                                      <m:chr m:val="∑"/>
                                      <m:limLoc m:val="undOvr"/>
                                      <m:supHide m:val="on"/>
                                      <m:ctrlPr>
                                        <a:rPr lang="zh-CN" altLang="zh-CN" sz="3200" i="1">
                                          <a:solidFill>
                                            <a:srgbClr val="000000"/>
                                          </a:solidFill>
                                          <a:latin typeface="Cambria Math" panose="02040503050406030204" pitchFamily="18" charset="0"/>
                                          <a:cs typeface="Times New Roman" panose="02020603050405020304" pitchFamily="16" charset="0"/>
                                        </a:rPr>
                                      </m:ctrlPr>
                                    </m:naryPr>
                                    <m:sub>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sub>
                                    <m:sup/>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𝑄</m:t>
                                          </m:r>
                                        </m:e>
                                        <m:sub>
                                          <m:r>
                                            <a:rPr lang="en-US" altLang="zh-CN" sz="3200" i="1">
                                              <a:solidFill>
                                                <a:srgbClr val="000000"/>
                                              </a:solidFill>
                                              <a:latin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d>
                                      <m:r>
                                        <a:rPr lang="en-US" altLang="zh-CN" sz="3200" i="1">
                                          <a:solidFill>
                                            <a:srgbClr val="000000"/>
                                          </a:solidFill>
                                          <a:latin typeface="Cambria Math" panose="02040503050406030204" pitchFamily="18" charset="0"/>
                                          <a:cs typeface="Times New Roman" panose="02020603050405020304" pitchFamily="16" charset="0"/>
                                        </a:rPr>
                                        <m:t>𝑙𝑜𝑔</m:t>
                                      </m:r>
                                      <m:f>
                                        <m:fPr>
                                          <m:ctrlPr>
                                            <a:rPr lang="zh-CN" altLang="zh-CN" sz="3200" i="1">
                                              <a:solidFill>
                                                <a:srgbClr val="000000"/>
                                              </a:solidFill>
                                              <a:latin typeface="Cambria Math" panose="02040503050406030204" pitchFamily="18" charset="0"/>
                                              <a:cs typeface="Times New Roman" panose="02020603050405020304" pitchFamily="16" charset="0"/>
                                            </a:rPr>
                                          </m:ctrlPr>
                                        </m:fPr>
                                        <m:num>
                                          <m:r>
                                            <a:rPr lang="en-US" altLang="zh-CN" sz="3200" i="1">
                                              <a:solidFill>
                                                <a:srgbClr val="000000"/>
                                              </a:solidFill>
                                              <a:latin typeface="Cambria Math" panose="02040503050406030204" pitchFamily="18" charset="0"/>
                                              <a:cs typeface="Times New Roman" panose="02020603050405020304" pitchFamily="16" charset="0"/>
                                            </a:rPr>
                                            <m:t>𝑃</m:t>
                                          </m:r>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𝑥</m:t>
                                                  </m:r>
                                                </m:e>
                                                <m:sub>
                                                  <m:r>
                                                    <a:rPr lang="en-US" altLang="zh-CN" sz="3200" i="1">
                                                      <a:solidFill>
                                                        <a:srgbClr val="000000"/>
                                                      </a:solidFill>
                                                      <a:latin typeface="Cambria Math" panose="02040503050406030204" pitchFamily="18" charset="0"/>
                                                      <a:cs typeface="Times New Roman" panose="02020603050405020304" pitchFamily="16" charset="0"/>
                                                    </a:rPr>
                                                    <m:t>𝑖</m:t>
                                                  </m:r>
                                                </m:sub>
                                              </m:sSub>
                                              <m:r>
                                                <a:rPr lang="en-US" altLang="zh-CN" sz="3200" i="1">
                                                  <a:solidFill>
                                                    <a:srgbClr val="000000"/>
                                                  </a:solidFill>
                                                  <a:latin typeface="Cambria Math" panose="02040503050406030204" pitchFamily="18" charset="0"/>
                                                  <a:cs typeface="Times New Roman" panose="02020603050405020304" pitchFamily="16" charset="0"/>
                                                </a:rPr>
                                                <m:t>,</m:t>
                                              </m:r>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e>
                                              <m:r>
                                                <a:rPr lang="en-US" altLang="zh-CN" sz="3200" i="1">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𝑄</m:t>
                                              </m:r>
                                            </m:e>
                                            <m:sub>
                                              <m:r>
                                                <a:rPr lang="en-US" altLang="zh-CN" sz="3200" i="1">
                                                  <a:solidFill>
                                                    <a:srgbClr val="000000"/>
                                                  </a:solidFill>
                                                  <a:latin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d>
                                        </m:den>
                                      </m:f>
                                    </m:e>
                                  </m:nary>
                                </m:e>
                              </m:nary>
                            </m:e>
                          </m:groupChr>
                        </m:e>
                        <m:lim>
                          <m:r>
                            <a:rPr lang="zh-CN" altLang="zh-CN" sz="3200">
                              <a:solidFill>
                                <a:srgbClr val="000000"/>
                              </a:solidFill>
                              <a:latin typeface="Cambria Math" panose="02040503050406030204" pitchFamily="18" charset="0"/>
                              <a:cs typeface="Times New Roman" panose="02020603050405020304" pitchFamily="16" charset="0"/>
                            </a:rPr>
                            <m:t>对数似然函数下界</m:t>
                          </m:r>
                        </m:lim>
                      </m:limLow>
                    </m:oMath>
                  </m:oMathPara>
                </a14:m>
                <a:endParaRPr lang="en-US" altLang="zh-CN" sz="3200" i="1" dirty="0">
                  <a:solidFill>
                    <a:srgbClr val="000000"/>
                  </a:solidFill>
                  <a:latin typeface="Cambria Math" panose="02040503050406030204" pitchFamily="18" charset="0"/>
                  <a:cs typeface="Times New Roman" panose="02020603050405020304" pitchFamily="16" charset="0"/>
                </a:endParaRPr>
              </a:p>
              <a:p>
                <a:pPr indent="266700" algn="just">
                  <a:spcBef>
                    <a:spcPts val="1000"/>
                  </a:spcBef>
                  <a:spcAft>
                    <a:spcPts val="300"/>
                  </a:spcAft>
                </a:pPr>
                <a:r>
                  <a:rPr lang="zh-CN" altLang="zh-CN" sz="3200" dirty="0">
                    <a:solidFill>
                      <a:srgbClr val="000000"/>
                    </a:solidFill>
                    <a:latin typeface="+mn-ea"/>
                    <a:cs typeface="Times New Roman" panose="02020603050405020304" pitchFamily="16" charset="0"/>
                  </a:rPr>
                  <a:t>在上式中，</a:t>
                </a:r>
                <a14:m>
                  <m:oMath xmlns:m="http://schemas.openxmlformats.org/officeDocument/2006/math">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𝑄</m:t>
                        </m:r>
                      </m:e>
                      <m:sub>
                        <m:r>
                          <a:rPr lang="en-US" altLang="zh-CN" sz="3200" i="1">
                            <a:solidFill>
                              <a:srgbClr val="000000"/>
                            </a:solidFill>
                            <a:latin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d>
                  </m:oMath>
                </a14:m>
                <a:r>
                  <a:rPr lang="zh-CN" altLang="zh-CN" sz="3200" dirty="0">
                    <a:solidFill>
                      <a:srgbClr val="000000"/>
                    </a:solidFill>
                    <a:latin typeface="+mn-ea"/>
                    <a:cs typeface="Times New Roman" panose="02020603050405020304" pitchFamily="16" charset="0"/>
                  </a:rPr>
                  <a:t>是隐变量分布，满足：</a:t>
                </a:r>
                <a14:m>
                  <m:oMath xmlns:m="http://schemas.openxmlformats.org/officeDocument/2006/math">
                    <m:nary>
                      <m:naryPr>
                        <m:chr m:val="∑"/>
                        <m:limLoc m:val="undOvr"/>
                        <m:supHide m:val="on"/>
                        <m:ctrlPr>
                          <a:rPr lang="zh-CN" altLang="zh-CN" sz="3200" i="1">
                            <a:solidFill>
                              <a:srgbClr val="000000"/>
                            </a:solidFill>
                            <a:latin typeface="Cambria Math" panose="02040503050406030204" pitchFamily="18" charset="0"/>
                            <a:cs typeface="Times New Roman" panose="02020603050405020304" pitchFamily="16" charset="0"/>
                          </a:rPr>
                        </m:ctrlPr>
                      </m:naryPr>
                      <m:sub>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sub>
                      <m:sup/>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𝑄</m:t>
                            </m:r>
                          </m:e>
                          <m:sub>
                            <m:r>
                              <a:rPr lang="en-US" altLang="zh-CN" sz="3200" i="1">
                                <a:solidFill>
                                  <a:srgbClr val="000000"/>
                                </a:solidFill>
                                <a:latin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d>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1</m:t>
                        </m:r>
                        <m:r>
                          <a:rPr lang="en-US" altLang="zh-CN" sz="3200" i="1">
                            <a:solidFill>
                              <a:srgbClr val="000000"/>
                            </a:solidFill>
                            <a:latin typeface="Cambria Math" panose="02040503050406030204" pitchFamily="18" charset="0"/>
                            <a:cs typeface="Times New Roman" panose="02020603050405020304" pitchFamily="16" charset="0"/>
                          </a:rPr>
                          <m:t> (</m:t>
                        </m:r>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0</m:t>
                            </m:r>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𝑄</m:t>
                            </m:r>
                          </m:e>
                          <m:sub>
                            <m:r>
                              <a:rPr lang="en-US" altLang="zh-CN" sz="3200" i="1">
                                <a:solidFill>
                                  <a:srgbClr val="000000"/>
                                </a:solidFill>
                                <a:latin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cs typeface="Times New Roman" panose="02020603050405020304" pitchFamily="16" charset="0"/>
                                  </a:rPr>
                                  <m:t>𝑧</m:t>
                                </m:r>
                              </m:e>
                              <m:sub>
                                <m:r>
                                  <a:rPr lang="en-US" altLang="zh-CN" sz="3200" i="1">
                                    <a:solidFill>
                                      <a:srgbClr val="000000"/>
                                    </a:solidFill>
                                    <a:latin typeface="Cambria Math" panose="02040503050406030204" pitchFamily="18" charset="0"/>
                                    <a:cs typeface="Times New Roman" panose="02020603050405020304" pitchFamily="16" charset="0"/>
                                  </a:rPr>
                                  <m:t>𝑖</m:t>
                                </m:r>
                              </m:sub>
                            </m:sSub>
                          </m:e>
                        </m:d>
                        <m:r>
                          <a:rPr lang="en-US" altLang="zh-CN" sz="3200" i="1">
                            <a:solidFill>
                              <a:srgbClr val="000000"/>
                            </a:solidFill>
                            <a:latin typeface="Cambria Math" panose="02040503050406030204" pitchFamily="18" charset="0"/>
                            <a:cs typeface="Times New Roman" panose="02020603050405020304" pitchFamily="16" charset="0"/>
                          </a:rPr>
                          <m:t>)</m:t>
                        </m:r>
                      </m:e>
                    </m:nary>
                  </m:oMath>
                </a14:m>
                <a:r>
                  <a:rPr lang="zh-CN" altLang="zh-CN" sz="3200" dirty="0">
                    <a:solidFill>
                      <a:srgbClr val="000000"/>
                    </a:solidFill>
                    <a:latin typeface="+mn-ea"/>
                    <a:cs typeface="Times New Roman" panose="02020603050405020304" pitchFamily="16" charset="0"/>
                  </a:rPr>
                  <a:t>。</a:t>
                </a:r>
                <a:endParaRPr lang="zh-CN" altLang="zh-CN" sz="3200" dirty="0">
                  <a:latin typeface="+mn-ea"/>
                  <a:cs typeface="Times New Roman" panose="02020603050405020304" pitchFamily="16" charset="0"/>
                </a:endParaRPr>
              </a:p>
              <a:p>
                <a:pPr indent="266700" algn="just">
                  <a:spcBef>
                    <a:spcPts val="1000"/>
                  </a:spcBef>
                  <a:spcAft>
                    <a:spcPts val="300"/>
                  </a:spcAft>
                </a:pPr>
                <a:r>
                  <a:rPr lang="zh-CN" altLang="zh-CN" sz="3200" kern="100" dirty="0">
                    <a:cs typeface="Times New Roman" panose="02020603050405020304" pitchFamily="16" charset="0"/>
                  </a:rPr>
                  <a:t>上述不等式中使用了</a:t>
                </a:r>
                <a:r>
                  <a:rPr lang="en-US" altLang="zh-CN" sz="3200" kern="100" dirty="0">
                    <a:cs typeface="Times New Roman" panose="02020603050405020304" pitchFamily="16" charset="0"/>
                  </a:rPr>
                  <a:t>Jensen </a:t>
                </a:r>
                <a:r>
                  <a:rPr lang="zh-CN" altLang="zh-CN" sz="3200" kern="100" dirty="0">
                    <a:cs typeface="Times New Roman" panose="02020603050405020304" pitchFamily="16" charset="0"/>
                  </a:rPr>
                  <a:t>不等式 </a:t>
                </a:r>
                <a:r>
                  <a:rPr lang="en-US" altLang="zh-CN" sz="3200" kern="100" dirty="0">
                    <a:cs typeface="Times New Roman" panose="02020603050405020304" pitchFamily="16" charset="0"/>
                  </a:rPr>
                  <a:t>(Jensen's inequality)</a:t>
                </a:r>
                <a:r>
                  <a:rPr lang="zh-CN" altLang="zh-CN" sz="3200" kern="100" dirty="0">
                    <a:cs typeface="Times New Roman" panose="02020603050405020304" pitchFamily="16" charset="0"/>
                  </a:rPr>
                  <a:t>。对于凹函数</a:t>
                </a:r>
                <a14:m>
                  <m:oMath xmlns:m="http://schemas.openxmlformats.org/officeDocument/2006/math">
                    <m:r>
                      <a:rPr lang="en-US" altLang="zh-CN" sz="3200" i="1" kern="100">
                        <a:latin typeface="Cambria Math" panose="02040503050406030204" pitchFamily="18" charset="0"/>
                        <a:cs typeface="Times New Roman" panose="02020603050405020304" pitchFamily="16" charset="0"/>
                      </a:rPr>
                      <m:t>𝑓</m:t>
                    </m:r>
                  </m:oMath>
                </a14:m>
                <a:r>
                  <a:rPr lang="zh-CN" altLang="zh-CN" sz="3200" kern="100" dirty="0">
                    <a:cs typeface="Times New Roman" panose="02020603050405020304" pitchFamily="16" charset="0"/>
                  </a:rPr>
                  <a:t>，</a:t>
                </a:r>
                <a:r>
                  <a:rPr lang="en-US" altLang="zh-CN" sz="3200" kern="100" dirty="0">
                    <a:cs typeface="Times New Roman" panose="02020603050405020304" pitchFamily="16" charset="0"/>
                  </a:rPr>
                  <a:t>Jensen </a:t>
                </a:r>
                <a:r>
                  <a:rPr lang="zh-CN" altLang="zh-CN" sz="3200" kern="100" dirty="0">
                    <a:cs typeface="Times New Roman" panose="02020603050405020304" pitchFamily="16" charset="0"/>
                  </a:rPr>
                  <a:t>不等式使得下面不等式成立：</a:t>
                </a:r>
                <a:endParaRPr lang="zh-CN" altLang="zh-CN" sz="3200" dirty="0">
                  <a:cs typeface="Times New Roman" panose="02020603050405020304" pitchFamily="16" charset="0"/>
                </a:endParaRPr>
              </a:p>
              <a:p>
                <a:pPr indent="0" algn="ctr">
                  <a:spcBef>
                    <a:spcPts val="1000"/>
                  </a:spcBef>
                  <a:spcAft>
                    <a:spcPts val="300"/>
                  </a:spcAft>
                  <a:buNone/>
                </a:pPr>
                <a14:m>
                  <m:oMath xmlns:m="http://schemas.openxmlformats.org/officeDocument/2006/math">
                    <m:r>
                      <m:rPr>
                        <m:sty m:val="p"/>
                      </m:rPr>
                      <a:rPr lang="en-US" altLang="zh-CN" sz="3200" kern="100">
                        <a:latin typeface="Cambria Math" panose="02040503050406030204" pitchFamily="18" charset="0"/>
                        <a:cs typeface="Times New Roman" panose="02020603050405020304" pitchFamily="16" charset="0"/>
                      </a:rPr>
                      <m:t>log</m:t>
                    </m:r>
                    <m:r>
                      <a:rPr lang="en-US" altLang="zh-CN" sz="3200" i="1" kern="100">
                        <a:latin typeface="Cambria Math" panose="02040503050406030204" pitchFamily="18" charset="0"/>
                        <a:cs typeface="Times New Roman" panose="02020603050405020304" pitchFamily="16" charset="0"/>
                      </a:rPr>
                      <m:t>(</m:t>
                    </m:r>
                    <m:r>
                      <m:rPr>
                        <m:sty m:val="p"/>
                      </m:rPr>
                      <a:rPr lang="en-US" altLang="zh-CN" sz="3200" kern="100">
                        <a:latin typeface="Cambria Math" panose="02040503050406030204" pitchFamily="18" charset="0"/>
                        <a:cs typeface="Times New Roman" panose="02020603050405020304" pitchFamily="16" charset="0"/>
                      </a:rPr>
                      <m:t>E</m:t>
                    </m:r>
                    <m:d>
                      <m:dPr>
                        <m:ctrlPr>
                          <a:rPr lang="zh-CN" altLang="zh-CN" sz="3200" i="1" kern="100">
                            <a:latin typeface="Cambria Math" panose="02040503050406030204" pitchFamily="18" charset="0"/>
                            <a:cs typeface="Times New Roman" panose="02020603050405020304" pitchFamily="16" charset="0"/>
                          </a:rPr>
                        </m:ctrlPr>
                      </m:dPr>
                      <m:e>
                        <m:r>
                          <a:rPr lang="en-US" altLang="zh-CN" sz="3200" i="1" kern="100">
                            <a:latin typeface="Cambria Math" panose="02040503050406030204" pitchFamily="18" charset="0"/>
                            <a:cs typeface="Times New Roman" panose="02020603050405020304" pitchFamily="16" charset="0"/>
                          </a:rPr>
                          <m:t>𝑓</m:t>
                        </m:r>
                      </m:e>
                    </m:d>
                    <m:r>
                      <a:rPr lang="en-US" altLang="zh-CN" sz="3200" i="1" kern="100">
                        <a:latin typeface="Cambria Math" panose="02040503050406030204" pitchFamily="18" charset="0"/>
                        <a:cs typeface="Times New Roman" panose="02020603050405020304" pitchFamily="16" charset="0"/>
                      </a:rPr>
                      <m:t>)≥</m:t>
                    </m:r>
                    <m:r>
                      <m:rPr>
                        <m:sty m:val="p"/>
                      </m:rPr>
                      <a:rPr lang="en-US" altLang="zh-CN" sz="3200" kern="100">
                        <a:latin typeface="Cambria Math" panose="02040503050406030204" pitchFamily="18" charset="0"/>
                        <a:cs typeface="Times New Roman" panose="02020603050405020304" pitchFamily="16" charset="0"/>
                      </a:rPr>
                      <m:t>E</m:t>
                    </m:r>
                    <m:r>
                      <a:rPr lang="en-US" altLang="zh-CN" sz="3200" i="1" kern="100">
                        <a:latin typeface="Cambria Math" panose="02040503050406030204" pitchFamily="18" charset="0"/>
                        <a:cs typeface="Times New Roman" panose="02020603050405020304" pitchFamily="16" charset="0"/>
                      </a:rPr>
                      <m:t>(</m:t>
                    </m:r>
                    <m:func>
                      <m:funcPr>
                        <m:ctrlPr>
                          <a:rPr lang="zh-CN" altLang="zh-CN" sz="3200" i="1" kern="100">
                            <a:latin typeface="Cambria Math" panose="02040503050406030204" pitchFamily="18" charset="0"/>
                            <a:cs typeface="Times New Roman" panose="02020603050405020304" pitchFamily="16" charset="0"/>
                          </a:rPr>
                        </m:ctrlPr>
                      </m:funcPr>
                      <m:fName>
                        <m:r>
                          <m:rPr>
                            <m:sty m:val="p"/>
                          </m:rPr>
                          <a:rPr lang="en-US" altLang="zh-CN" sz="3200" kern="100">
                            <a:latin typeface="Cambria Math" panose="02040503050406030204" pitchFamily="18" charset="0"/>
                            <a:cs typeface="Times New Roman" panose="02020603050405020304" pitchFamily="16" charset="0"/>
                          </a:rPr>
                          <m:t>log</m:t>
                        </m:r>
                      </m:fName>
                      <m:e>
                        <m:d>
                          <m:dPr>
                            <m:ctrlPr>
                              <a:rPr lang="zh-CN" altLang="zh-CN" sz="3200" i="1" kern="100">
                                <a:latin typeface="Cambria Math" panose="02040503050406030204" pitchFamily="18" charset="0"/>
                                <a:cs typeface="Times New Roman" panose="02020603050405020304" pitchFamily="16" charset="0"/>
                              </a:rPr>
                            </m:ctrlPr>
                          </m:dPr>
                          <m:e>
                            <m:r>
                              <a:rPr lang="en-US" altLang="zh-CN" sz="3200" i="1" kern="100">
                                <a:latin typeface="Cambria Math" panose="02040503050406030204" pitchFamily="18" charset="0"/>
                                <a:cs typeface="Times New Roman" panose="02020603050405020304" pitchFamily="16" charset="0"/>
                              </a:rPr>
                              <m:t>𝑓</m:t>
                            </m:r>
                          </m:e>
                        </m:d>
                      </m:e>
                    </m:func>
                    <m:r>
                      <a:rPr lang="en-US" altLang="zh-CN" sz="3200" i="1" kern="100">
                        <a:latin typeface="Cambria Math" panose="02040503050406030204" pitchFamily="18" charset="0"/>
                        <a:cs typeface="Times New Roman" panose="02020603050405020304" pitchFamily="16" charset="0"/>
                      </a:rPr>
                      <m:t>)</m:t>
                    </m:r>
                  </m:oMath>
                </a14:m>
                <a:r>
                  <a:rPr lang="en-US" altLang="zh-CN" sz="3200" kern="100" dirty="0">
                    <a:latin typeface="+mn-ea"/>
                    <a:cs typeface="Times New Roman" panose="02020603050405020304" pitchFamily="16" charset="0"/>
                  </a:rPr>
                  <a:t>,</a:t>
                </a:r>
                <a:r>
                  <a:rPr lang="zh-CN" altLang="zh-CN" sz="3200" kern="100" dirty="0">
                    <a:latin typeface="+mn-ea"/>
                    <a:cs typeface="Times New Roman" panose="02020603050405020304" pitchFamily="16" charset="0"/>
                  </a:rPr>
                  <a:t>其中</a:t>
                </a:r>
                <a14:m>
                  <m:oMath xmlns:m="http://schemas.openxmlformats.org/officeDocument/2006/math">
                    <m:r>
                      <m:rPr>
                        <m:sty m:val="p"/>
                      </m:rPr>
                      <a:rPr lang="en-US" altLang="zh-CN" sz="3200" kern="100">
                        <a:latin typeface="Cambria Math" panose="02040503050406030204" pitchFamily="18" charset="0"/>
                        <a:cs typeface="Times New Roman" panose="02020603050405020304" pitchFamily="16" charset="0"/>
                      </a:rPr>
                      <m:t>E</m:t>
                    </m:r>
                    <m:d>
                      <m:dPr>
                        <m:ctrlPr>
                          <a:rPr lang="zh-CN" altLang="zh-CN" sz="3200" i="1" kern="100">
                            <a:latin typeface="Cambria Math" panose="02040503050406030204" pitchFamily="18" charset="0"/>
                            <a:cs typeface="Times New Roman" panose="02020603050405020304" pitchFamily="16" charset="0"/>
                          </a:rPr>
                        </m:ctrlPr>
                      </m:dPr>
                      <m:e>
                        <m:r>
                          <a:rPr lang="en-US" altLang="zh-CN" sz="3200" i="1" kern="100">
                            <a:latin typeface="Cambria Math" panose="02040503050406030204" pitchFamily="18" charset="0"/>
                            <a:cs typeface="Times New Roman" panose="02020603050405020304" pitchFamily="16" charset="0"/>
                          </a:rPr>
                          <m:t>𝑓</m:t>
                        </m:r>
                      </m:e>
                    </m:d>
                    <m:r>
                      <a:rPr lang="en-US" altLang="zh-CN" sz="3200" i="1" kern="100">
                        <a:latin typeface="Cambria Math" panose="02040503050406030204" pitchFamily="18" charset="0"/>
                        <a:cs typeface="Times New Roman" panose="02020603050405020304" pitchFamily="16" charset="0"/>
                      </a:rPr>
                      <m:t>=</m:t>
                    </m:r>
                    <m:nary>
                      <m:naryPr>
                        <m:chr m:val="∑"/>
                        <m:limLoc m:val="undOvr"/>
                        <m:supHide m:val="on"/>
                        <m:ctrlPr>
                          <a:rPr lang="zh-CN" altLang="zh-CN" sz="3200" i="1" kern="100">
                            <a:latin typeface="Cambria Math" panose="02040503050406030204" pitchFamily="18" charset="0"/>
                            <a:cs typeface="Times New Roman" panose="02020603050405020304" pitchFamily="16" charset="0"/>
                          </a:rPr>
                        </m:ctrlPr>
                      </m:naryPr>
                      <m:sub>
                        <m:r>
                          <a:rPr lang="en-US" altLang="zh-CN" sz="3200" i="1" kern="100">
                            <a:latin typeface="Cambria Math" panose="02040503050406030204" pitchFamily="18" charset="0"/>
                            <a:cs typeface="Times New Roman" panose="02020603050405020304" pitchFamily="16" charset="0"/>
                          </a:rPr>
                          <m:t>𝑖</m:t>
                        </m:r>
                      </m:sub>
                      <m:sup/>
                      <m:e>
                        <m:sSub>
                          <m:sSubPr>
                            <m:ctrlPr>
                              <a:rPr lang="zh-CN" altLang="zh-CN" sz="3200" i="1" kern="100">
                                <a:latin typeface="Cambria Math" panose="02040503050406030204" pitchFamily="18" charset="0"/>
                                <a:cs typeface="Times New Roman" panose="02020603050405020304" pitchFamily="16" charset="0"/>
                              </a:rPr>
                            </m:ctrlPr>
                          </m:sSubPr>
                          <m:e>
                            <m:r>
                              <a:rPr lang="en-US" altLang="zh-CN" sz="3200" i="1" kern="100">
                                <a:latin typeface="Cambria Math" panose="02040503050406030204" pitchFamily="18" charset="0"/>
                                <a:cs typeface="Times New Roman" panose="02020603050405020304" pitchFamily="16" charset="0"/>
                              </a:rPr>
                              <m:t>𝜆</m:t>
                            </m:r>
                          </m:e>
                          <m:sub>
                            <m:r>
                              <a:rPr lang="en-US" altLang="zh-CN" sz="3200" i="1" kern="100">
                                <a:latin typeface="Cambria Math" panose="02040503050406030204" pitchFamily="18" charset="0"/>
                                <a:cs typeface="Times New Roman" panose="02020603050405020304" pitchFamily="16" charset="0"/>
                              </a:rPr>
                              <m:t>𝑖</m:t>
                            </m:r>
                          </m:sub>
                        </m:sSub>
                        <m:sSub>
                          <m:sSubPr>
                            <m:ctrlPr>
                              <a:rPr lang="zh-CN" altLang="zh-CN" sz="3200" i="1" kern="100">
                                <a:latin typeface="Cambria Math" panose="02040503050406030204" pitchFamily="18" charset="0"/>
                                <a:cs typeface="Times New Roman" panose="02020603050405020304" pitchFamily="16" charset="0"/>
                              </a:rPr>
                            </m:ctrlPr>
                          </m:sSubPr>
                          <m:e>
                            <m:r>
                              <a:rPr lang="en-US" altLang="zh-CN" sz="3200" i="1" kern="100">
                                <a:latin typeface="Cambria Math" panose="02040503050406030204" pitchFamily="18" charset="0"/>
                                <a:cs typeface="Times New Roman" panose="02020603050405020304" pitchFamily="16" charset="0"/>
                              </a:rPr>
                              <m:t>𝑓</m:t>
                            </m:r>
                          </m:e>
                          <m:sub>
                            <m:r>
                              <a:rPr lang="en-US" altLang="zh-CN" sz="3200" i="1" kern="100">
                                <a:latin typeface="Cambria Math" panose="02040503050406030204" pitchFamily="18" charset="0"/>
                                <a:cs typeface="Times New Roman" panose="02020603050405020304" pitchFamily="16" charset="0"/>
                              </a:rPr>
                              <m:t>𝑖</m:t>
                            </m:r>
                          </m:sub>
                        </m:sSub>
                        <m:r>
                          <a:rPr lang="en-US" altLang="zh-CN" sz="3200" i="1" kern="100">
                            <a:latin typeface="Cambria Math" panose="02040503050406030204" pitchFamily="18" charset="0"/>
                            <a:cs typeface="Times New Roman" panose="02020603050405020304" pitchFamily="16" charset="0"/>
                          </a:rPr>
                          <m:t>,</m:t>
                        </m:r>
                        <m:sSub>
                          <m:sSubPr>
                            <m:ctrlPr>
                              <a:rPr lang="zh-CN" altLang="zh-CN" sz="3200" i="1" kern="100">
                                <a:latin typeface="Cambria Math" panose="02040503050406030204" pitchFamily="18" charset="0"/>
                                <a:cs typeface="Times New Roman" panose="02020603050405020304" pitchFamily="16" charset="0"/>
                              </a:rPr>
                            </m:ctrlPr>
                          </m:sSubPr>
                          <m:e>
                            <m:r>
                              <a:rPr lang="en-US" altLang="zh-CN" sz="3200" i="1" kern="100">
                                <a:latin typeface="Cambria Math" panose="02040503050406030204" pitchFamily="18" charset="0"/>
                                <a:cs typeface="Times New Roman" panose="02020603050405020304" pitchFamily="16" charset="0"/>
                              </a:rPr>
                              <m:t>𝜆</m:t>
                            </m:r>
                          </m:e>
                          <m:sub>
                            <m:r>
                              <a:rPr lang="en-US" altLang="zh-CN" sz="3200" i="1" kern="100">
                                <a:latin typeface="Cambria Math" panose="02040503050406030204" pitchFamily="18" charset="0"/>
                                <a:cs typeface="Times New Roman" panose="02020603050405020304" pitchFamily="16" charset="0"/>
                              </a:rPr>
                              <m:t>𝑖</m:t>
                            </m:r>
                          </m:sub>
                        </m:sSub>
                        <m:r>
                          <a:rPr lang="en-US" altLang="zh-CN" sz="3200" i="1" kern="100">
                            <a:latin typeface="Cambria Math" panose="02040503050406030204" pitchFamily="18" charset="0"/>
                            <a:cs typeface="Times New Roman" panose="02020603050405020304" pitchFamily="16" charset="0"/>
                          </a:rPr>
                          <m:t>≥</m:t>
                        </m:r>
                        <m:r>
                          <a:rPr lang="en-US" altLang="zh-CN" sz="3200" i="1" kern="100">
                            <a:latin typeface="Cambria Math" panose="02040503050406030204" pitchFamily="18" charset="0"/>
                            <a:cs typeface="Times New Roman" panose="02020603050405020304" pitchFamily="16" charset="0"/>
                          </a:rPr>
                          <m:t>0</m:t>
                        </m:r>
                        <m:r>
                          <a:rPr lang="en-US" altLang="zh-CN" sz="3200" i="1" kern="100">
                            <a:latin typeface="Cambria Math" panose="02040503050406030204" pitchFamily="18" charset="0"/>
                            <a:cs typeface="Times New Roman" panose="02020603050405020304" pitchFamily="16" charset="0"/>
                          </a:rPr>
                          <m:t>,    </m:t>
                        </m:r>
                        <m:nary>
                          <m:naryPr>
                            <m:chr m:val="∑"/>
                            <m:limLoc m:val="undOvr"/>
                            <m:supHide m:val="on"/>
                            <m:ctrlPr>
                              <a:rPr lang="zh-CN" altLang="zh-CN" sz="3200" i="1" kern="100">
                                <a:latin typeface="Cambria Math" panose="02040503050406030204" pitchFamily="18" charset="0"/>
                                <a:cs typeface="Times New Roman" panose="02020603050405020304" pitchFamily="16" charset="0"/>
                              </a:rPr>
                            </m:ctrlPr>
                          </m:naryPr>
                          <m:sub>
                            <m:r>
                              <a:rPr lang="en-US" altLang="zh-CN" sz="3200" i="1" kern="100">
                                <a:latin typeface="Cambria Math" panose="02040503050406030204" pitchFamily="18" charset="0"/>
                                <a:cs typeface="Times New Roman" panose="02020603050405020304" pitchFamily="16" charset="0"/>
                              </a:rPr>
                              <m:t>𝑖</m:t>
                            </m:r>
                          </m:sub>
                          <m:sup/>
                          <m:e>
                            <m:sSub>
                              <m:sSubPr>
                                <m:ctrlPr>
                                  <a:rPr lang="zh-CN" altLang="zh-CN" sz="3200" i="1" kern="100">
                                    <a:latin typeface="Cambria Math" panose="02040503050406030204" pitchFamily="18" charset="0"/>
                                    <a:cs typeface="Times New Roman" panose="02020603050405020304" pitchFamily="16" charset="0"/>
                                  </a:rPr>
                                </m:ctrlPr>
                              </m:sSubPr>
                              <m:e>
                                <m:r>
                                  <a:rPr lang="en-US" altLang="zh-CN" sz="3200" i="1" kern="100">
                                    <a:latin typeface="Cambria Math" panose="02040503050406030204" pitchFamily="18" charset="0"/>
                                    <a:cs typeface="Times New Roman" panose="02020603050405020304" pitchFamily="16" charset="0"/>
                                  </a:rPr>
                                  <m:t>𝜆</m:t>
                                </m:r>
                              </m:e>
                              <m:sub>
                                <m:r>
                                  <a:rPr lang="en-US" altLang="zh-CN" sz="3200" i="1" kern="100">
                                    <a:latin typeface="Cambria Math" panose="02040503050406030204" pitchFamily="18" charset="0"/>
                                    <a:cs typeface="Times New Roman" panose="02020603050405020304" pitchFamily="16" charset="0"/>
                                  </a:rPr>
                                  <m:t>𝑖</m:t>
                                </m:r>
                              </m:sub>
                            </m:sSub>
                          </m:e>
                        </m:nary>
                        <m:r>
                          <a:rPr lang="en-US" altLang="zh-CN" sz="3200" i="1" kern="100">
                            <a:latin typeface="Cambria Math" panose="02040503050406030204" pitchFamily="18" charset="0"/>
                            <a:cs typeface="Times New Roman" panose="02020603050405020304" pitchFamily="16" charset="0"/>
                          </a:rPr>
                          <m:t>=</m:t>
                        </m:r>
                        <m:r>
                          <a:rPr lang="en-US" altLang="zh-CN" sz="3200" i="1" kern="100">
                            <a:latin typeface="Cambria Math" panose="02040503050406030204" pitchFamily="18" charset="0"/>
                            <a:cs typeface="Times New Roman" panose="02020603050405020304" pitchFamily="16" charset="0"/>
                          </a:rPr>
                          <m:t>1</m:t>
                        </m:r>
                      </m:e>
                    </m:nary>
                  </m:oMath>
                </a14:m>
                <a:endParaRPr lang="zh-CN" altLang="zh-CN" sz="3200" dirty="0">
                  <a:latin typeface="+mn-ea"/>
                  <a:cs typeface="Times New Roman" panose="02020603050405020304" pitchFamily="16" charset="0"/>
                </a:endParaRPr>
              </a:p>
              <a:p>
                <a:pPr marL="457200" lvl="1" indent="0">
                  <a:buNone/>
                </a:pPr>
                <a:endParaRPr lang="zh-CN" altLang="en-US" sz="3200" i="1" dirty="0">
                  <a:solidFill>
                    <a:srgbClr val="000000"/>
                  </a:solidFill>
                  <a:latin typeface="Cambria Math" panose="02040503050406030204" pitchFamily="18" charset="0"/>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10"/>
                <a:ext cx="11399884" cy="5387254"/>
              </a:xfrm>
              <a:blipFill rotWithShape="1">
                <a:blip r:embed="rId1"/>
                <a:stretch>
                  <a:fillRect l="-1" t="-8" r="4" b="6"/>
                </a:stretch>
              </a:blipFill>
            </p:spPr>
            <p:txBody>
              <a:bodyPr/>
              <a:lstStyle/>
              <a:p>
                <a:r>
                  <a:rPr lang="zh-CN" altLang="en-US">
                    <a:noFill/>
                  </a:rPr>
                  <a:t> </a:t>
                </a:r>
              </a:p>
            </p:txBody>
          </p:sp>
        </mc:Fallback>
      </mc:AlternateContent>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10"/>
                <a:ext cx="11435603" cy="5387254"/>
              </a:xfrm>
            </p:spPr>
            <p:txBody>
              <a:bodyPr>
                <a:noAutofit/>
              </a:bodyPr>
              <a:lstStyle/>
              <a:p>
                <a:pPr indent="266700" algn="just">
                  <a:spcAft>
                    <a:spcPts val="300"/>
                  </a:spcAft>
                </a:pPr>
                <a:r>
                  <a:rPr lang="zh-CN" altLang="zh-CN" sz="2500" dirty="0">
                    <a:solidFill>
                      <a:srgbClr val="000000"/>
                    </a:solidFill>
                    <a:latin typeface="+mn-ea"/>
                    <a:cs typeface="Times New Roman" panose="02020603050405020304" pitchFamily="16" charset="0"/>
                  </a:rPr>
                  <a:t>令</a:t>
                </a:r>
                <a14:m>
                  <m:oMath xmlns:m="http://schemas.openxmlformats.org/officeDocument/2006/math">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𝑓</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f>
                      <m:fPr>
                        <m:ctrlPr>
                          <a:rPr lang="zh-CN" altLang="zh-CN" sz="2500" i="1">
                            <a:solidFill>
                              <a:srgbClr val="000000"/>
                            </a:solidFill>
                            <a:latin typeface="Cambria Math" panose="02040503050406030204" pitchFamily="18" charset="0"/>
                            <a:cs typeface="Times New Roman" panose="02020603050405020304" pitchFamily="16" charset="0"/>
                          </a:rPr>
                        </m:ctrlPr>
                      </m:fPr>
                      <m:num>
                        <m:r>
                          <a:rPr lang="en-US" altLang="zh-CN" sz="2500">
                            <a:solidFill>
                              <a:srgbClr val="000000"/>
                            </a:solidFill>
                            <a:latin typeface="Cambria Math" panose="02040503050406030204" pitchFamily="18" charset="0"/>
                            <a:cs typeface="Times New Roman" panose="02020603050405020304" pitchFamily="16" charset="0"/>
                          </a:rPr>
                          <m:t>𝑃</m:t>
                        </m:r>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e>
                            <m:r>
                              <a:rPr lang="en-US" altLang="zh-CN" sz="2500">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den>
                    </m:f>
                  </m:oMath>
                </a14:m>
                <a:r>
                  <a:rPr lang="zh-CN" altLang="zh-CN" sz="2500" dirty="0">
                    <a:solidFill>
                      <a:srgbClr val="000000"/>
                    </a:solidFill>
                    <a:latin typeface="+mn-ea"/>
                    <a:cs typeface="Times New Roman" panose="02020603050405020304" pitchFamily="16" charset="0"/>
                  </a:rPr>
                  <a:t>和</a:t>
                </a:r>
                <a14:m>
                  <m:oMath xmlns:m="http://schemas.openxmlformats.org/officeDocument/2006/math">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𝜆</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oMath>
                </a14:m>
                <a:r>
                  <a:rPr lang="zh-CN" altLang="zh-CN" sz="2500" dirty="0">
                    <a:solidFill>
                      <a:srgbClr val="000000"/>
                    </a:solidFill>
                    <a:latin typeface="+mn-ea"/>
                    <a:cs typeface="Times New Roman" panose="02020603050405020304" pitchFamily="16" charset="0"/>
                  </a:rPr>
                  <a:t>，则根据</a:t>
                </a:r>
                <a:r>
                  <a:rPr lang="en-US" altLang="zh-CN" sz="2500" dirty="0">
                    <a:solidFill>
                      <a:srgbClr val="000000"/>
                    </a:solidFill>
                    <a:latin typeface="+mn-ea"/>
                    <a:cs typeface="Times New Roman" panose="02020603050405020304" pitchFamily="16" charset="0"/>
                  </a:rPr>
                  <a:t>Jensen </a:t>
                </a:r>
                <a:r>
                  <a:rPr lang="zh-CN" altLang="zh-CN" sz="2500" dirty="0">
                    <a:solidFill>
                      <a:srgbClr val="000000"/>
                    </a:solidFill>
                    <a:latin typeface="+mn-ea"/>
                    <a:cs typeface="Times New Roman" panose="02020603050405020304" pitchFamily="16" charset="0"/>
                  </a:rPr>
                  <a:t>不等式的定义，可将</a:t>
                </a:r>
                <a14:m>
                  <m:oMath xmlns:m="http://schemas.openxmlformats.org/officeDocument/2006/math">
                    <m:f>
                      <m:fPr>
                        <m:ctrlPr>
                          <a:rPr lang="zh-CN" altLang="zh-CN" sz="2500" i="1">
                            <a:solidFill>
                              <a:srgbClr val="000000"/>
                            </a:solidFill>
                            <a:latin typeface="Cambria Math" panose="02040503050406030204" pitchFamily="18" charset="0"/>
                            <a:cs typeface="Times New Roman" panose="02020603050405020304" pitchFamily="16" charset="0"/>
                          </a:rPr>
                        </m:ctrlPr>
                      </m:fPr>
                      <m:num>
                        <m:r>
                          <a:rPr lang="en-US" altLang="zh-CN" sz="2500">
                            <a:solidFill>
                              <a:srgbClr val="000000"/>
                            </a:solidFill>
                            <a:latin typeface="Cambria Math" panose="02040503050406030204" pitchFamily="18" charset="0"/>
                            <a:cs typeface="Times New Roman" panose="02020603050405020304" pitchFamily="16" charset="0"/>
                          </a:rPr>
                          <m:t>𝑃</m:t>
                        </m:r>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e>
                            <m:r>
                              <a:rPr lang="en-US" altLang="zh-CN" sz="2500">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den>
                    </m:f>
                  </m:oMath>
                </a14:m>
                <a:r>
                  <a:rPr lang="zh-CN" altLang="zh-CN" sz="2500" dirty="0">
                    <a:solidFill>
                      <a:srgbClr val="000000"/>
                    </a:solidFill>
                    <a:latin typeface="+mn-ea"/>
                    <a:cs typeface="Times New Roman" panose="02020603050405020304" pitchFamily="16" charset="0"/>
                  </a:rPr>
                  <a:t>视为第</a:t>
                </a:r>
                <a14:m>
                  <m:oMath xmlns:m="http://schemas.openxmlformats.org/officeDocument/2006/math">
                    <m:r>
                      <a:rPr lang="en-US" altLang="zh-CN" sz="2500">
                        <a:solidFill>
                          <a:srgbClr val="000000"/>
                        </a:solidFill>
                        <a:latin typeface="Cambria Math" panose="02040503050406030204" pitchFamily="18" charset="0"/>
                        <a:cs typeface="Times New Roman" panose="02020603050405020304" pitchFamily="16" charset="0"/>
                      </a:rPr>
                      <m:t>𝑖</m:t>
                    </m:r>
                  </m:oMath>
                </a14:m>
                <a:r>
                  <a:rPr lang="zh-CN" altLang="zh-CN" sz="2500" dirty="0">
                    <a:solidFill>
                      <a:srgbClr val="000000"/>
                    </a:solidFill>
                    <a:latin typeface="+mn-ea"/>
                    <a:cs typeface="Times New Roman" panose="02020603050405020304" pitchFamily="16" charset="0"/>
                  </a:rPr>
                  <a:t>个样本，</a:t>
                </a:r>
                <a14:m>
                  <m:oMath xmlns:m="http://schemas.openxmlformats.org/officeDocument/2006/math">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oMath>
                </a14:m>
                <a:r>
                  <a:rPr lang="zh-CN" altLang="zh-CN" sz="2500" dirty="0">
                    <a:solidFill>
                      <a:srgbClr val="000000"/>
                    </a:solidFill>
                    <a:latin typeface="+mn-ea"/>
                    <a:cs typeface="Times New Roman" panose="02020603050405020304" pitchFamily="16" charset="0"/>
                  </a:rPr>
                  <a:t>为第</a:t>
                </a:r>
                <a14:m>
                  <m:oMath xmlns:m="http://schemas.openxmlformats.org/officeDocument/2006/math">
                    <m:r>
                      <a:rPr lang="en-US" altLang="zh-CN" sz="2500">
                        <a:solidFill>
                          <a:srgbClr val="000000"/>
                        </a:solidFill>
                        <a:latin typeface="Cambria Math" panose="02040503050406030204" pitchFamily="18" charset="0"/>
                        <a:cs typeface="Times New Roman" panose="02020603050405020304" pitchFamily="16" charset="0"/>
                      </a:rPr>
                      <m:t>𝑖</m:t>
                    </m:r>
                  </m:oMath>
                </a14:m>
                <a:r>
                  <a:rPr lang="zh-CN" altLang="zh-CN" sz="2500" dirty="0">
                    <a:solidFill>
                      <a:srgbClr val="000000"/>
                    </a:solidFill>
                    <a:latin typeface="+mn-ea"/>
                    <a:cs typeface="Times New Roman" panose="02020603050405020304" pitchFamily="16" charset="0"/>
                  </a:rPr>
                  <a:t>个样本的权重。按照这样的约定，可得到如下式子：</a:t>
                </a:r>
                <a:endParaRPr lang="zh-CN" altLang="zh-CN" sz="2500" dirty="0">
                  <a:solidFill>
                    <a:srgbClr val="000000"/>
                  </a:solidFill>
                  <a:latin typeface="+mn-ea"/>
                  <a:cs typeface="Times New Roman" panose="02020603050405020304" pitchFamily="16" charset="0"/>
                </a:endParaRPr>
              </a:p>
              <a:p>
                <a:pPr indent="0" algn="just">
                  <a:spcAft>
                    <a:spcPts val="3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500">
                          <a:solidFill>
                            <a:srgbClr val="000000"/>
                          </a:solidFill>
                          <a:latin typeface="Cambria Math" panose="02040503050406030204" pitchFamily="18" charset="0"/>
                          <a:cs typeface="Times New Roman" panose="02020603050405020304" pitchFamily="16" charset="0"/>
                        </a:rPr>
                        <m:t>𝐸</m:t>
                      </m:r>
                      <m:d>
                        <m:dPr>
                          <m:ctrlPr>
                            <a:rPr lang="zh-CN" altLang="zh-CN" sz="2500" i="1">
                              <a:solidFill>
                                <a:srgbClr val="000000"/>
                              </a:solidFill>
                              <a:latin typeface="Cambria Math" panose="02040503050406030204" pitchFamily="18" charset="0"/>
                              <a:cs typeface="Times New Roman" panose="02020603050405020304" pitchFamily="16" charset="0"/>
                            </a:rPr>
                          </m:ctrlPr>
                        </m:dPr>
                        <m:e>
                          <m:r>
                            <a:rPr lang="en-US" altLang="zh-CN" sz="2500">
                              <a:solidFill>
                                <a:srgbClr val="000000"/>
                              </a:solidFill>
                              <a:latin typeface="Cambria Math" panose="02040503050406030204" pitchFamily="18" charset="0"/>
                              <a:cs typeface="Times New Roman" panose="02020603050405020304" pitchFamily="16" charset="0"/>
                            </a:rPr>
                            <m:t>𝑙𝑜𝑔</m:t>
                          </m:r>
                          <m:f>
                            <m:fPr>
                              <m:ctrlPr>
                                <a:rPr lang="zh-CN" altLang="zh-CN" sz="2500" i="1">
                                  <a:solidFill>
                                    <a:srgbClr val="000000"/>
                                  </a:solidFill>
                                  <a:latin typeface="Cambria Math" panose="02040503050406030204" pitchFamily="18" charset="0"/>
                                  <a:cs typeface="Times New Roman" panose="02020603050405020304" pitchFamily="16" charset="0"/>
                                </a:rPr>
                              </m:ctrlPr>
                            </m:fPr>
                            <m:num>
                              <m:r>
                                <a:rPr lang="en-US" altLang="zh-CN" sz="2500">
                                  <a:solidFill>
                                    <a:srgbClr val="000000"/>
                                  </a:solidFill>
                                  <a:latin typeface="Cambria Math" panose="02040503050406030204" pitchFamily="18" charset="0"/>
                                  <a:cs typeface="Times New Roman" panose="02020603050405020304" pitchFamily="16" charset="0"/>
                                </a:rPr>
                                <m:t>𝑃</m:t>
                              </m:r>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e>
                                  <m:r>
                                    <a:rPr lang="en-US" altLang="zh-CN" sz="2500">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den>
                          </m:f>
                        </m:e>
                      </m:d>
                      <m:r>
                        <a:rPr lang="en-US" altLang="zh-CN" sz="2500">
                          <a:solidFill>
                            <a:srgbClr val="000000"/>
                          </a:solidFill>
                          <a:latin typeface="Cambria Math" panose="02040503050406030204" pitchFamily="18" charset="0"/>
                          <a:cs typeface="Times New Roman" panose="02020603050405020304" pitchFamily="16" charset="0"/>
                        </a:rPr>
                        <m:t>=</m:t>
                      </m:r>
                      <m:nary>
                        <m:naryPr>
                          <m:chr m:val="∑"/>
                          <m:limLoc m:val="undOvr"/>
                          <m:supHide m:val="on"/>
                          <m:ctrlPr>
                            <a:rPr lang="zh-CN" altLang="zh-CN" sz="2500" i="1">
                              <a:solidFill>
                                <a:srgbClr val="000000"/>
                              </a:solidFill>
                              <a:latin typeface="Cambria Math" panose="02040503050406030204" pitchFamily="18" charset="0"/>
                              <a:cs typeface="Times New Roman" panose="02020603050405020304" pitchFamily="16" charset="0"/>
                            </a:rPr>
                          </m:ctrlPr>
                        </m:naryPr>
                        <m:sub>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sub>
                        <m:sup/>
                        <m:e>
                          <m:limLow>
                            <m:limLowPr>
                              <m:ctrlPr>
                                <a:rPr lang="zh-CN" altLang="zh-CN" sz="2500" i="1">
                                  <a:solidFill>
                                    <a:srgbClr val="000000"/>
                                  </a:solidFill>
                                  <a:latin typeface="Cambria Math" panose="02040503050406030204" pitchFamily="18" charset="0"/>
                                  <a:cs typeface="Times New Roman" panose="02020603050405020304" pitchFamily="16" charset="0"/>
                                </a:rPr>
                              </m:ctrlPr>
                            </m:limLowPr>
                            <m:e>
                              <m:groupChr>
                                <m:groupChrPr>
                                  <m:ctrlPr>
                                    <a:rPr lang="zh-CN" altLang="zh-CN" sz="2500" i="1">
                                      <a:solidFill>
                                        <a:srgbClr val="000000"/>
                                      </a:solidFill>
                                      <a:latin typeface="Cambria Math" panose="02040503050406030204" pitchFamily="18" charset="0"/>
                                      <a:cs typeface="Times New Roman" panose="02020603050405020304" pitchFamily="16" charset="0"/>
                                    </a:rPr>
                                  </m:ctrlPr>
                                </m:groupChr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e>
                              </m:groupChr>
                            </m:e>
                            <m:lim>
                              <m:r>
                                <a:rPr lang="zh-CN" altLang="zh-CN" sz="2500">
                                  <a:solidFill>
                                    <a:srgbClr val="000000"/>
                                  </a:solidFill>
                                  <a:latin typeface="Cambria Math" panose="02040503050406030204" pitchFamily="18" charset="0"/>
                                  <a:cs typeface="Times New Roman" panose="02020603050405020304" pitchFamily="16" charset="0"/>
                                </a:rPr>
                                <m:t>权重</m:t>
                              </m:r>
                            </m:lim>
                          </m:limLow>
                        </m:e>
                      </m:nary>
                      <m:limLow>
                        <m:limLowPr>
                          <m:ctrlPr>
                            <a:rPr lang="zh-CN" altLang="zh-CN" sz="2500" i="1">
                              <a:solidFill>
                                <a:srgbClr val="000000"/>
                              </a:solidFill>
                              <a:latin typeface="Cambria Math" panose="02040503050406030204" pitchFamily="18" charset="0"/>
                              <a:cs typeface="Times New Roman" panose="02020603050405020304" pitchFamily="16" charset="0"/>
                            </a:rPr>
                          </m:ctrlPr>
                        </m:limLowPr>
                        <m:e>
                          <m:groupChr>
                            <m:groupChrPr>
                              <m:ctrlPr>
                                <a:rPr lang="zh-CN" altLang="zh-CN" sz="2500" i="1">
                                  <a:solidFill>
                                    <a:srgbClr val="000000"/>
                                  </a:solidFill>
                                  <a:latin typeface="Cambria Math" panose="02040503050406030204" pitchFamily="18" charset="0"/>
                                  <a:cs typeface="Times New Roman" panose="02020603050405020304" pitchFamily="16" charset="0"/>
                                </a:rPr>
                              </m:ctrlPr>
                            </m:groupChrPr>
                            <m:e>
                              <m:r>
                                <m:rPr>
                                  <m:sty m:val="p"/>
                                </m:rPr>
                                <a:rPr lang="en-US" altLang="zh-CN" sz="2500">
                                  <a:solidFill>
                                    <a:srgbClr val="000000"/>
                                  </a:solidFill>
                                  <a:latin typeface="Cambria Math" panose="02040503050406030204" pitchFamily="18" charset="0"/>
                                  <a:cs typeface="Times New Roman" panose="02020603050405020304" pitchFamily="16" charset="0"/>
                                </a:rPr>
                                <m:t>log</m:t>
                              </m:r>
                              <m:f>
                                <m:fPr>
                                  <m:ctrlPr>
                                    <a:rPr lang="zh-CN" altLang="zh-CN" sz="2500" i="1">
                                      <a:solidFill>
                                        <a:srgbClr val="000000"/>
                                      </a:solidFill>
                                      <a:latin typeface="Cambria Math" panose="02040503050406030204" pitchFamily="18" charset="0"/>
                                      <a:cs typeface="Times New Roman" panose="02020603050405020304" pitchFamily="16" charset="0"/>
                                    </a:rPr>
                                  </m:ctrlPr>
                                </m:fPr>
                                <m:num>
                                  <m:r>
                                    <a:rPr lang="en-US" altLang="zh-CN" sz="2500">
                                      <a:solidFill>
                                        <a:srgbClr val="000000"/>
                                      </a:solidFill>
                                      <a:latin typeface="Cambria Math" panose="02040503050406030204" pitchFamily="18" charset="0"/>
                                      <a:cs typeface="Times New Roman" panose="02020603050405020304" pitchFamily="16" charset="0"/>
                                    </a:rPr>
                                    <m:t>𝑃</m:t>
                                  </m:r>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e>
                                      <m:r>
                                        <a:rPr lang="en-US" altLang="zh-CN" sz="2500">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den>
                              </m:f>
                            </m:e>
                          </m:groupChr>
                        </m:e>
                        <m:lim>
                          <m:r>
                            <a:rPr lang="zh-CN" altLang="zh-CN" sz="2500">
                              <a:solidFill>
                                <a:srgbClr val="000000"/>
                              </a:solidFill>
                              <a:latin typeface="Cambria Math" panose="02040503050406030204" pitchFamily="18" charset="0"/>
                              <a:cs typeface="Times New Roman" panose="02020603050405020304" pitchFamily="16" charset="0"/>
                            </a:rPr>
                            <m:t>样本值</m:t>
                          </m:r>
                        </m:lim>
                      </m:limLow>
                    </m:oMath>
                  </m:oMathPara>
                </a14:m>
                <a:endParaRPr lang="en-US" altLang="zh-CN" sz="2500" dirty="0">
                  <a:solidFill>
                    <a:srgbClr val="000000"/>
                  </a:solidFill>
                  <a:latin typeface="+mn-ea"/>
                  <a:cs typeface="Times New Roman" panose="02020603050405020304" pitchFamily="16" charset="0"/>
                </a:endParaRPr>
              </a:p>
              <a:p>
                <a:pPr indent="0" algn="just">
                  <a:spcAft>
                    <a:spcPts val="300"/>
                  </a:spcAft>
                  <a:buFont typeface="Arial" panose="020B0604020202020204" pitchFamily="34" charset="0"/>
                  <a:buNone/>
                </a:pPr>
                <a:r>
                  <a:rPr lang="zh-CN" altLang="zh-CN" sz="2500" dirty="0">
                    <a:solidFill>
                      <a:srgbClr val="000000"/>
                    </a:solidFill>
                    <a:latin typeface="+mn-ea"/>
                    <a:cs typeface="Times New Roman" panose="02020603050405020304" pitchFamily="16" charset="0"/>
                  </a:rPr>
                  <a:t>于是，为了最大化</a:t>
                </a:r>
                <a14:m>
                  <m:oMath xmlns:m="http://schemas.openxmlformats.org/officeDocument/2006/math">
                    <m:nary>
                      <m:naryPr>
                        <m:chr m:val="∑"/>
                        <m:limLoc m:val="undOvr"/>
                        <m:ctrlPr>
                          <a:rPr lang="zh-CN" altLang="zh-CN" sz="2500" i="1">
                            <a:solidFill>
                              <a:srgbClr val="000000"/>
                            </a:solidFill>
                            <a:latin typeface="Cambria Math" panose="02040503050406030204" pitchFamily="18" charset="0"/>
                            <a:cs typeface="Times New Roman" panose="02020603050405020304" pitchFamily="16" charset="0"/>
                          </a:rPr>
                        </m:ctrlPr>
                      </m:naryPr>
                      <m:sub>
                        <m:r>
                          <a:rPr lang="en-US" altLang="zh-CN" sz="2500">
                            <a:solidFill>
                              <a:srgbClr val="000000"/>
                            </a:solidFill>
                            <a:latin typeface="Cambria Math" panose="02040503050406030204" pitchFamily="18" charset="0"/>
                            <a:cs typeface="Times New Roman" panose="02020603050405020304" pitchFamily="16" charset="0"/>
                          </a:rPr>
                          <m:t>𝑖</m:t>
                        </m:r>
                        <m:r>
                          <a:rPr lang="en-US" altLang="zh-CN" sz="2500">
                            <a:solidFill>
                              <a:srgbClr val="000000"/>
                            </a:solidFill>
                            <a:latin typeface="Cambria Math" panose="02040503050406030204" pitchFamily="18" charset="0"/>
                            <a:cs typeface="Times New Roman" panose="02020603050405020304" pitchFamily="16" charset="0"/>
                          </a:rPr>
                          <m:t>=</m:t>
                        </m:r>
                        <m:r>
                          <a:rPr lang="en-US" altLang="zh-CN" sz="2500">
                            <a:solidFill>
                              <a:srgbClr val="000000"/>
                            </a:solidFill>
                            <a:latin typeface="Cambria Math" panose="02040503050406030204" pitchFamily="18" charset="0"/>
                            <a:cs typeface="Times New Roman" panose="02020603050405020304" pitchFamily="16" charset="0"/>
                          </a:rPr>
                          <m:t>1</m:t>
                        </m:r>
                      </m:sub>
                      <m:sup>
                        <m:r>
                          <a:rPr lang="en-US" altLang="zh-CN" sz="2500">
                            <a:solidFill>
                              <a:srgbClr val="000000"/>
                            </a:solidFill>
                            <a:latin typeface="Cambria Math" panose="02040503050406030204" pitchFamily="18" charset="0"/>
                            <a:cs typeface="Times New Roman" panose="02020603050405020304" pitchFamily="16" charset="0"/>
                          </a:rPr>
                          <m:t>𝑛</m:t>
                        </m:r>
                      </m:sup>
                      <m:e>
                        <m:r>
                          <a:rPr lang="en-US" altLang="zh-CN" sz="2500">
                            <a:solidFill>
                              <a:srgbClr val="000000"/>
                            </a:solidFill>
                            <a:latin typeface="Cambria Math" panose="02040503050406030204" pitchFamily="18" charset="0"/>
                            <a:cs typeface="Times New Roman" panose="02020603050405020304" pitchFamily="16" charset="0"/>
                          </a:rPr>
                          <m:t>𝑙𝑜𝑔</m:t>
                        </m:r>
                        <m:nary>
                          <m:naryPr>
                            <m:chr m:val="∑"/>
                            <m:limLoc m:val="undOvr"/>
                            <m:supHide m:val="on"/>
                            <m:ctrlPr>
                              <a:rPr lang="zh-CN" altLang="zh-CN" sz="2500" i="1">
                                <a:solidFill>
                                  <a:srgbClr val="000000"/>
                                </a:solidFill>
                                <a:latin typeface="Cambria Math" panose="02040503050406030204" pitchFamily="18" charset="0"/>
                                <a:cs typeface="Times New Roman" panose="02020603050405020304" pitchFamily="16" charset="0"/>
                              </a:rPr>
                            </m:ctrlPr>
                          </m:naryPr>
                          <m:sub>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sub>
                          <m:sup/>
                          <m:e>
                            <m:r>
                              <a:rPr lang="en-US" altLang="zh-CN" sz="2500">
                                <a:solidFill>
                                  <a:srgbClr val="000000"/>
                                </a:solidFill>
                                <a:latin typeface="Cambria Math" panose="02040503050406030204" pitchFamily="18" charset="0"/>
                                <a:cs typeface="Times New Roman" panose="02020603050405020304" pitchFamily="16" charset="0"/>
                              </a:rPr>
                              <m:t>𝑃</m:t>
                            </m:r>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e>
                                <m:r>
                                  <a:rPr lang="en-US" altLang="zh-CN" sz="2500">
                                    <a:solidFill>
                                      <a:srgbClr val="000000"/>
                                    </a:solidFill>
                                    <a:latin typeface="Cambria Math" panose="02040503050406030204" pitchFamily="18" charset="0"/>
                                    <a:cs typeface="Times New Roman" panose="02020603050405020304" pitchFamily="16" charset="0"/>
                                  </a:rPr>
                                  <m:t>𝛩</m:t>
                                </m:r>
                              </m:e>
                            </m:d>
                          </m:e>
                        </m:nary>
                      </m:e>
                    </m:nary>
                  </m:oMath>
                </a14:m>
                <a:r>
                  <a:rPr lang="zh-CN" altLang="zh-CN" sz="2500" dirty="0">
                    <a:solidFill>
                      <a:srgbClr val="000000"/>
                    </a:solidFill>
                    <a:latin typeface="+mn-ea"/>
                    <a:cs typeface="Times New Roman" panose="02020603050405020304" pitchFamily="16" charset="0"/>
                  </a:rPr>
                  <a:t>这一对数似然函数，只需最大化其下界</a:t>
                </a:r>
                <a14:m>
                  <m:oMath xmlns:m="http://schemas.openxmlformats.org/officeDocument/2006/math">
                    <m:nary>
                      <m:naryPr>
                        <m:chr m:val="∑"/>
                        <m:limLoc m:val="undOvr"/>
                        <m:ctrlPr>
                          <a:rPr lang="zh-CN" altLang="zh-CN" sz="2500" i="1">
                            <a:solidFill>
                              <a:srgbClr val="000000"/>
                            </a:solidFill>
                            <a:latin typeface="Cambria Math" panose="02040503050406030204" pitchFamily="18" charset="0"/>
                            <a:cs typeface="Times New Roman" panose="02020603050405020304" pitchFamily="16" charset="0"/>
                          </a:rPr>
                        </m:ctrlPr>
                      </m:naryPr>
                      <m:sub>
                        <m:r>
                          <a:rPr lang="en-US" altLang="zh-CN" sz="2500">
                            <a:solidFill>
                              <a:srgbClr val="000000"/>
                            </a:solidFill>
                            <a:latin typeface="Cambria Math" panose="02040503050406030204" pitchFamily="18" charset="0"/>
                            <a:cs typeface="Times New Roman" panose="02020603050405020304" pitchFamily="16" charset="0"/>
                          </a:rPr>
                          <m:t>𝑖</m:t>
                        </m:r>
                        <m:r>
                          <a:rPr lang="en-US" altLang="zh-CN" sz="2500">
                            <a:solidFill>
                              <a:srgbClr val="000000"/>
                            </a:solidFill>
                            <a:latin typeface="Cambria Math" panose="02040503050406030204" pitchFamily="18" charset="0"/>
                            <a:cs typeface="Times New Roman" panose="02020603050405020304" pitchFamily="16" charset="0"/>
                          </a:rPr>
                          <m:t>=</m:t>
                        </m:r>
                        <m:r>
                          <a:rPr lang="en-US" altLang="zh-CN" sz="2500">
                            <a:solidFill>
                              <a:srgbClr val="000000"/>
                            </a:solidFill>
                            <a:latin typeface="Cambria Math" panose="02040503050406030204" pitchFamily="18" charset="0"/>
                            <a:cs typeface="Times New Roman" panose="02020603050405020304" pitchFamily="16" charset="0"/>
                          </a:rPr>
                          <m:t>1</m:t>
                        </m:r>
                      </m:sub>
                      <m:sup>
                        <m:r>
                          <a:rPr lang="en-US" altLang="zh-CN" sz="2500">
                            <a:solidFill>
                              <a:srgbClr val="000000"/>
                            </a:solidFill>
                            <a:latin typeface="Cambria Math" panose="02040503050406030204" pitchFamily="18" charset="0"/>
                            <a:cs typeface="Times New Roman" panose="02020603050405020304" pitchFamily="16" charset="0"/>
                          </a:rPr>
                          <m:t>𝑛</m:t>
                        </m:r>
                      </m:sup>
                      <m:e>
                        <m:nary>
                          <m:naryPr>
                            <m:chr m:val="∑"/>
                            <m:limLoc m:val="undOvr"/>
                            <m:supHide m:val="on"/>
                            <m:ctrlPr>
                              <a:rPr lang="zh-CN" altLang="zh-CN" sz="2500" i="1">
                                <a:solidFill>
                                  <a:srgbClr val="000000"/>
                                </a:solidFill>
                                <a:latin typeface="Cambria Math" panose="02040503050406030204" pitchFamily="18" charset="0"/>
                                <a:cs typeface="Times New Roman" panose="02020603050405020304" pitchFamily="16" charset="0"/>
                              </a:rPr>
                            </m:ctrlPr>
                          </m:naryPr>
                          <m:sub>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sub>
                          <m:sup/>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r>
                              <m:rPr>
                                <m:sty m:val="p"/>
                              </m:rPr>
                              <a:rPr lang="en-US" altLang="zh-CN" sz="2500">
                                <a:solidFill>
                                  <a:srgbClr val="000000"/>
                                </a:solidFill>
                                <a:latin typeface="Cambria Math" panose="02040503050406030204" pitchFamily="18" charset="0"/>
                                <a:cs typeface="Times New Roman" panose="02020603050405020304" pitchFamily="16" charset="0"/>
                              </a:rPr>
                              <m:t>log</m:t>
                            </m:r>
                            <m:f>
                              <m:fPr>
                                <m:ctrlPr>
                                  <a:rPr lang="zh-CN" altLang="zh-CN" sz="2500" i="1">
                                    <a:solidFill>
                                      <a:srgbClr val="000000"/>
                                    </a:solidFill>
                                    <a:latin typeface="Cambria Math" panose="02040503050406030204" pitchFamily="18" charset="0"/>
                                    <a:cs typeface="Times New Roman" panose="02020603050405020304" pitchFamily="16" charset="0"/>
                                  </a:rPr>
                                </m:ctrlPr>
                              </m:fPr>
                              <m:num>
                                <m:r>
                                  <a:rPr lang="en-US" altLang="zh-CN" sz="2500">
                                    <a:solidFill>
                                      <a:srgbClr val="000000"/>
                                    </a:solidFill>
                                    <a:latin typeface="Cambria Math" panose="02040503050406030204" pitchFamily="18" charset="0"/>
                                    <a:cs typeface="Times New Roman" panose="02020603050405020304" pitchFamily="16" charset="0"/>
                                  </a:rPr>
                                  <m:t>𝑃</m:t>
                                </m:r>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e>
                                    <m:r>
                                      <a:rPr lang="en-US" altLang="zh-CN" sz="2500">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den>
                            </m:f>
                          </m:e>
                        </m:nary>
                      </m:e>
                    </m:nary>
                  </m:oMath>
                </a14:m>
                <a:r>
                  <a:rPr lang="zh-CN" altLang="zh-CN" sz="2500" dirty="0">
                    <a:solidFill>
                      <a:srgbClr val="000000"/>
                    </a:solidFill>
                    <a:latin typeface="+mn-ea"/>
                    <a:cs typeface="Times New Roman" panose="02020603050405020304" pitchFamily="16" charset="0"/>
                  </a:rPr>
                  <a:t>。这个下界实际上是</a:t>
                </a:r>
                <a14:m>
                  <m:oMath xmlns:m="http://schemas.openxmlformats.org/officeDocument/2006/math">
                    <m:r>
                      <m:rPr>
                        <m:sty m:val="p"/>
                      </m:rPr>
                      <a:rPr lang="en-US" altLang="zh-CN" sz="2500">
                        <a:solidFill>
                          <a:srgbClr val="000000"/>
                        </a:solidFill>
                        <a:latin typeface="Cambria Math" panose="02040503050406030204" pitchFamily="18" charset="0"/>
                        <a:cs typeface="Times New Roman" panose="02020603050405020304" pitchFamily="16" charset="0"/>
                      </a:rPr>
                      <m:t>log</m:t>
                    </m:r>
                    <m:f>
                      <m:fPr>
                        <m:ctrlPr>
                          <a:rPr lang="zh-CN" altLang="zh-CN" sz="2500" i="1">
                            <a:solidFill>
                              <a:srgbClr val="000000"/>
                            </a:solidFill>
                            <a:latin typeface="Cambria Math" panose="02040503050406030204" pitchFamily="18" charset="0"/>
                            <a:cs typeface="Times New Roman" panose="02020603050405020304" pitchFamily="16" charset="0"/>
                          </a:rPr>
                        </m:ctrlPr>
                      </m:fPr>
                      <m:num>
                        <m:r>
                          <a:rPr lang="en-US" altLang="zh-CN" sz="2500">
                            <a:solidFill>
                              <a:srgbClr val="000000"/>
                            </a:solidFill>
                            <a:latin typeface="Cambria Math" panose="02040503050406030204" pitchFamily="18" charset="0"/>
                            <a:cs typeface="Times New Roman" panose="02020603050405020304" pitchFamily="16" charset="0"/>
                          </a:rPr>
                          <m:t>𝑃</m:t>
                        </m:r>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e>
                            <m:r>
                              <a:rPr lang="en-US" altLang="zh-CN" sz="2500">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den>
                    </m:f>
                  </m:oMath>
                </a14:m>
                <a:r>
                  <a:rPr lang="zh-CN" altLang="zh-CN" sz="2500" dirty="0">
                    <a:solidFill>
                      <a:srgbClr val="000000"/>
                    </a:solidFill>
                    <a:latin typeface="+mn-ea"/>
                    <a:cs typeface="Times New Roman" panose="02020603050405020304" pitchFamily="16" charset="0"/>
                  </a:rPr>
                  <a:t>的加权求和。</a:t>
                </a:r>
                <a:endParaRPr lang="en-US" altLang="zh-CN" sz="2500" dirty="0">
                  <a:solidFill>
                    <a:srgbClr val="000000"/>
                  </a:solidFill>
                  <a:latin typeface="+mn-ea"/>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10"/>
                <a:ext cx="11435603" cy="5387254"/>
              </a:xfrm>
              <a:blipFill rotWithShape="1">
                <a:blip r:embed="rId1"/>
                <a:stretch>
                  <a:fillRect l="-1" t="-8" r="-888" b="6"/>
                </a:stretch>
              </a:blipFill>
            </p:spPr>
            <p:txBody>
              <a:bodyPr/>
              <a:lstStyle/>
              <a:p>
                <a:r>
                  <a:rPr lang="zh-CN" alt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10"/>
                <a:ext cx="11349878" cy="5387254"/>
              </a:xfrm>
            </p:spPr>
            <p:txBody>
              <a:bodyPr>
                <a:noAutofit/>
              </a:bodyPr>
              <a:lstStyle/>
              <a:p>
                <a:pPr marL="571500" indent="-342900" algn="just">
                  <a:spcAft>
                    <a:spcPts val="300"/>
                  </a:spcAft>
                </a:pPr>
                <a:r>
                  <a:rPr lang="zh-CN" altLang="zh-CN" sz="2500" dirty="0">
                    <a:solidFill>
                      <a:srgbClr val="000000"/>
                    </a:solidFill>
                    <a:latin typeface="+mn-ea"/>
                    <a:cs typeface="Times New Roman" panose="02020603050405020304" pitchFamily="16" charset="0"/>
                  </a:rPr>
                  <a:t>由于权重</a:t>
                </a:r>
                <a14:m>
                  <m:oMath xmlns:m="http://schemas.openxmlformats.org/officeDocument/2006/math">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oMath>
                </a14:m>
                <a:r>
                  <a:rPr lang="zh-CN" altLang="zh-CN" sz="2500" dirty="0">
                    <a:solidFill>
                      <a:srgbClr val="000000"/>
                    </a:solidFill>
                    <a:latin typeface="+mn-ea"/>
                    <a:cs typeface="Times New Roman" panose="02020603050405020304" pitchFamily="16" charset="0"/>
                  </a:rPr>
                  <a:t>累加之和为</a:t>
                </a:r>
                <a:r>
                  <a:rPr lang="en-US" altLang="zh-CN" sz="2500" dirty="0">
                    <a:solidFill>
                      <a:srgbClr val="000000"/>
                    </a:solidFill>
                    <a:latin typeface="+mn-ea"/>
                    <a:cs typeface="Times New Roman" panose="02020603050405020304" pitchFamily="16" charset="0"/>
                  </a:rPr>
                  <a:t>1</a:t>
                </a:r>
                <a:r>
                  <a:rPr lang="zh-CN" altLang="zh-CN" sz="2500" dirty="0">
                    <a:solidFill>
                      <a:srgbClr val="000000"/>
                    </a:solidFill>
                    <a:latin typeface="+mn-ea"/>
                    <a:cs typeface="Times New Roman" panose="02020603050405020304" pitchFamily="16" charset="0"/>
                  </a:rPr>
                  <a:t>，因此</a:t>
                </a:r>
                <a14:m>
                  <m:oMath xmlns:m="http://schemas.openxmlformats.org/officeDocument/2006/math">
                    <m:nary>
                      <m:naryPr>
                        <m:chr m:val="∑"/>
                        <m:limLoc m:val="undOvr"/>
                        <m:supHide m:val="on"/>
                        <m:ctrlPr>
                          <a:rPr lang="zh-CN" altLang="zh-CN" sz="2500" i="1">
                            <a:solidFill>
                              <a:srgbClr val="000000"/>
                            </a:solidFill>
                            <a:latin typeface="Cambria Math" panose="02040503050406030204" pitchFamily="18" charset="0"/>
                            <a:cs typeface="Times New Roman" panose="02020603050405020304" pitchFamily="16" charset="0"/>
                          </a:rPr>
                        </m:ctrlPr>
                      </m:naryPr>
                      <m:sub>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sub>
                      <m:sup/>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r>
                          <m:rPr>
                            <m:sty m:val="p"/>
                          </m:rPr>
                          <a:rPr lang="en-US" altLang="zh-CN" sz="2500">
                            <a:solidFill>
                              <a:srgbClr val="000000"/>
                            </a:solidFill>
                            <a:latin typeface="Cambria Math" panose="02040503050406030204" pitchFamily="18" charset="0"/>
                            <a:cs typeface="Times New Roman" panose="02020603050405020304" pitchFamily="16" charset="0"/>
                          </a:rPr>
                          <m:t>log</m:t>
                        </m:r>
                        <m:f>
                          <m:fPr>
                            <m:ctrlPr>
                              <a:rPr lang="zh-CN" altLang="zh-CN" sz="2500" i="1">
                                <a:solidFill>
                                  <a:srgbClr val="000000"/>
                                </a:solidFill>
                                <a:latin typeface="Cambria Math" panose="02040503050406030204" pitchFamily="18" charset="0"/>
                                <a:cs typeface="Times New Roman" panose="02020603050405020304" pitchFamily="16" charset="0"/>
                              </a:rPr>
                            </m:ctrlPr>
                          </m:fPr>
                          <m:num>
                            <m:r>
                              <a:rPr lang="en-US" altLang="zh-CN" sz="2500">
                                <a:solidFill>
                                  <a:srgbClr val="000000"/>
                                </a:solidFill>
                                <a:latin typeface="Cambria Math" panose="02040503050406030204" pitchFamily="18" charset="0"/>
                                <a:cs typeface="Times New Roman" panose="02020603050405020304" pitchFamily="16" charset="0"/>
                              </a:rPr>
                              <m:t>𝑃</m:t>
                            </m:r>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e>
                                <m:r>
                                  <a:rPr lang="en-US" altLang="zh-CN" sz="2500">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den>
                        </m:f>
                      </m:e>
                    </m:nary>
                  </m:oMath>
                </a14:m>
                <a:r>
                  <a:rPr lang="zh-CN" altLang="zh-CN" sz="2500" dirty="0">
                    <a:solidFill>
                      <a:srgbClr val="000000"/>
                    </a:solidFill>
                    <a:latin typeface="+mn-ea"/>
                    <a:cs typeface="Times New Roman" panose="02020603050405020304" pitchFamily="16" charset="0"/>
                  </a:rPr>
                  <a:t>就是</a:t>
                </a:r>
                <a14:m>
                  <m:oMath xmlns:m="http://schemas.openxmlformats.org/officeDocument/2006/math">
                    <m:r>
                      <a:rPr lang="zh-CN" altLang="zh-CN" sz="2500">
                        <a:solidFill>
                          <a:srgbClr val="000000"/>
                        </a:solidFill>
                        <a:latin typeface="Cambria Math" panose="02040503050406030204" pitchFamily="18" charset="0"/>
                        <a:cs typeface="Times New Roman" panose="02020603050405020304" pitchFamily="16" charset="0"/>
                      </a:rPr>
                      <m:t> </m:t>
                    </m:r>
                    <m:r>
                      <m:rPr>
                        <m:sty m:val="p"/>
                      </m:rPr>
                      <a:rPr lang="en-US" altLang="zh-CN" sz="2500">
                        <a:solidFill>
                          <a:srgbClr val="000000"/>
                        </a:solidFill>
                        <a:latin typeface="Cambria Math" panose="02040503050406030204" pitchFamily="18" charset="0"/>
                        <a:cs typeface="Times New Roman" panose="02020603050405020304" pitchFamily="16" charset="0"/>
                      </a:rPr>
                      <m:t>log</m:t>
                    </m:r>
                    <m:f>
                      <m:fPr>
                        <m:ctrlPr>
                          <a:rPr lang="zh-CN" altLang="zh-CN" sz="2500" i="1">
                            <a:solidFill>
                              <a:srgbClr val="000000"/>
                            </a:solidFill>
                            <a:latin typeface="Cambria Math" panose="02040503050406030204" pitchFamily="18" charset="0"/>
                            <a:cs typeface="Times New Roman" panose="02020603050405020304" pitchFamily="16" charset="0"/>
                          </a:rPr>
                        </m:ctrlPr>
                      </m:fPr>
                      <m:num>
                        <m:r>
                          <a:rPr lang="en-US" altLang="zh-CN" sz="2500">
                            <a:solidFill>
                              <a:srgbClr val="000000"/>
                            </a:solidFill>
                            <a:latin typeface="Cambria Math" panose="02040503050406030204" pitchFamily="18" charset="0"/>
                            <a:cs typeface="Times New Roman" panose="02020603050405020304" pitchFamily="16" charset="0"/>
                          </a:rPr>
                          <m:t>𝑃</m:t>
                        </m:r>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e>
                            <m:r>
                              <a:rPr lang="en-US" altLang="zh-CN" sz="2500">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den>
                    </m:f>
                  </m:oMath>
                </a14:m>
                <a:r>
                  <a:rPr lang="zh-CN" altLang="zh-CN" sz="2500" dirty="0">
                    <a:solidFill>
                      <a:srgbClr val="000000"/>
                    </a:solidFill>
                    <a:latin typeface="+mn-ea"/>
                    <a:cs typeface="Times New Roman" panose="02020603050405020304" pitchFamily="16" charset="0"/>
                  </a:rPr>
                  <a:t>的加权平均，也就是所谓的期望，这就是</a:t>
                </a:r>
                <a:r>
                  <a:rPr lang="en-US" altLang="zh-CN" sz="2500" dirty="0">
                    <a:solidFill>
                      <a:srgbClr val="000000"/>
                    </a:solidFill>
                    <a:latin typeface="+mn-ea"/>
                    <a:cs typeface="Times New Roman" panose="02020603050405020304" pitchFamily="16" charset="0"/>
                  </a:rPr>
                  <a:t>EM</a:t>
                </a:r>
                <a:r>
                  <a:rPr lang="zh-CN" altLang="zh-CN" sz="2500" dirty="0">
                    <a:solidFill>
                      <a:srgbClr val="000000"/>
                    </a:solidFill>
                    <a:latin typeface="+mn-ea"/>
                    <a:cs typeface="Times New Roman" panose="02020603050405020304" pitchFamily="16" charset="0"/>
                  </a:rPr>
                  <a:t>算法中</a:t>
                </a:r>
                <a:r>
                  <a:rPr lang="en-US" altLang="zh-CN" sz="2500" dirty="0">
                    <a:solidFill>
                      <a:srgbClr val="000000"/>
                    </a:solidFill>
                    <a:latin typeface="+mn-ea"/>
                    <a:cs typeface="Times New Roman" panose="02020603050405020304" pitchFamily="16" charset="0"/>
                  </a:rPr>
                  <a:t>Expectation</a:t>
                </a:r>
                <a:r>
                  <a:rPr lang="zh-CN" altLang="zh-CN" sz="2500" dirty="0">
                    <a:solidFill>
                      <a:srgbClr val="000000"/>
                    </a:solidFill>
                    <a:latin typeface="+mn-ea"/>
                    <a:cs typeface="Times New Roman" panose="02020603050405020304" pitchFamily="16" charset="0"/>
                  </a:rPr>
                  <a:t>这一单词的来源。于是，</a:t>
                </a:r>
                <a:r>
                  <a:rPr lang="en-US" altLang="zh-CN" sz="2500" dirty="0">
                    <a:solidFill>
                      <a:srgbClr val="000000"/>
                    </a:solidFill>
                    <a:latin typeface="+mn-ea"/>
                    <a:cs typeface="Times New Roman" panose="02020603050405020304" pitchFamily="16" charset="0"/>
                  </a:rPr>
                  <a:t>EM</a:t>
                </a:r>
                <a:r>
                  <a:rPr lang="zh-CN" altLang="zh-CN" sz="2500" dirty="0">
                    <a:solidFill>
                      <a:srgbClr val="000000"/>
                    </a:solidFill>
                    <a:latin typeface="+mn-ea"/>
                    <a:cs typeface="Times New Roman" panose="02020603050405020304" pitchFamily="16" charset="0"/>
                  </a:rPr>
                  <a:t>算法就是不断最大化这一下界（</a:t>
                </a:r>
                <a:r>
                  <a:rPr lang="en-US" altLang="zh-CN" sz="2500" dirty="0">
                    <a:solidFill>
                      <a:srgbClr val="000000"/>
                    </a:solidFill>
                    <a:latin typeface="+mn-ea"/>
                    <a:cs typeface="Times New Roman" panose="02020603050405020304" pitchFamily="16" charset="0"/>
                  </a:rPr>
                  <a:t>M</a:t>
                </a:r>
                <a:r>
                  <a:rPr lang="zh-CN" altLang="zh-CN" sz="2500" dirty="0">
                    <a:solidFill>
                      <a:srgbClr val="000000"/>
                    </a:solidFill>
                    <a:latin typeface="+mn-ea"/>
                    <a:cs typeface="Times New Roman" panose="02020603050405020304" pitchFamily="16" charset="0"/>
                  </a:rPr>
                  <a:t>步骤），从而通过迭代的方式逼近模型参数的极大似然估计值。</a:t>
                </a:r>
                <a:endParaRPr lang="en-US" altLang="zh-CN" sz="2500" dirty="0">
                  <a:solidFill>
                    <a:srgbClr val="000000"/>
                  </a:solidFill>
                  <a:latin typeface="+mn-ea"/>
                  <a:cs typeface="Times New Roman" panose="02020603050405020304" pitchFamily="16" charset="0"/>
                </a:endParaRPr>
              </a:p>
              <a:p>
                <a:pPr marL="571500" indent="-342900" algn="just">
                  <a:lnSpc>
                    <a:spcPct val="100000"/>
                  </a:lnSpc>
                  <a:spcAft>
                    <a:spcPts val="300"/>
                  </a:spcAft>
                </a:pPr>
                <a:r>
                  <a:rPr lang="zh-CN" altLang="zh-CN" sz="2500" dirty="0">
                    <a:solidFill>
                      <a:srgbClr val="000000"/>
                    </a:solidFill>
                    <a:latin typeface="+mn-ea"/>
                    <a:cs typeface="Times New Roman" panose="02020603050405020304" pitchFamily="16" charset="0"/>
                  </a:rPr>
                  <a:t>显然，当</a:t>
                </a:r>
                <a14:m>
                  <m:oMath xmlns:m="http://schemas.openxmlformats.org/officeDocument/2006/math">
                    <m:r>
                      <a:rPr lang="en-US" altLang="zh-CN" sz="2500">
                        <a:solidFill>
                          <a:srgbClr val="000000"/>
                        </a:solidFill>
                        <a:latin typeface="Cambria Math" panose="02040503050406030204" pitchFamily="18" charset="0"/>
                        <a:cs typeface="Times New Roman" panose="02020603050405020304" pitchFamily="16" charset="0"/>
                      </a:rPr>
                      <m:t>𝛩</m:t>
                    </m:r>
                  </m:oMath>
                </a14:m>
                <a:r>
                  <a:rPr lang="zh-CN" altLang="zh-CN" sz="2500" dirty="0">
                    <a:solidFill>
                      <a:srgbClr val="000000"/>
                    </a:solidFill>
                    <a:latin typeface="+mn-ea"/>
                    <a:cs typeface="Times New Roman" panose="02020603050405020304" pitchFamily="16" charset="0"/>
                  </a:rPr>
                  <a:t>取值给定后，对数似然函数的下界只与</a:t>
                </a:r>
                <a14:m>
                  <m:oMath xmlns:m="http://schemas.openxmlformats.org/officeDocument/2006/math">
                    <m:r>
                      <a:rPr lang="en-US" altLang="zh-CN" sz="2500">
                        <a:solidFill>
                          <a:srgbClr val="000000"/>
                        </a:solidFill>
                        <a:latin typeface="Cambria Math" panose="02040503050406030204" pitchFamily="18" charset="0"/>
                        <a:cs typeface="Times New Roman" panose="02020603050405020304" pitchFamily="16" charset="0"/>
                      </a:rPr>
                      <m:t>𝑃</m:t>
                    </m:r>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oMath>
                </a14:m>
                <a:r>
                  <a:rPr lang="zh-CN" altLang="zh-CN" sz="2500" dirty="0">
                    <a:solidFill>
                      <a:srgbClr val="000000"/>
                    </a:solidFill>
                    <a:latin typeface="+mn-ea"/>
                    <a:cs typeface="Times New Roman" panose="02020603050405020304" pitchFamily="16" charset="0"/>
                  </a:rPr>
                  <a:t>和</a:t>
                </a:r>
                <a14:m>
                  <m:oMath xmlns:m="http://schemas.openxmlformats.org/officeDocument/2006/math">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oMath>
                </a14:m>
                <a:r>
                  <a:rPr lang="zh-CN" altLang="zh-CN" sz="2500" dirty="0">
                    <a:solidFill>
                      <a:srgbClr val="000000"/>
                    </a:solidFill>
                    <a:latin typeface="+mn-ea"/>
                    <a:cs typeface="Times New Roman" panose="02020603050405020304" pitchFamily="16" charset="0"/>
                  </a:rPr>
                  <a:t>相关。于是，通过调整</a:t>
                </a:r>
                <a14:m>
                  <m:oMath xmlns:m="http://schemas.openxmlformats.org/officeDocument/2006/math">
                    <m:r>
                      <a:rPr lang="en-US" altLang="zh-CN" sz="2500">
                        <a:solidFill>
                          <a:srgbClr val="000000"/>
                        </a:solidFill>
                        <a:latin typeface="Cambria Math" panose="02040503050406030204" pitchFamily="18" charset="0"/>
                        <a:cs typeface="Times New Roman" panose="02020603050405020304" pitchFamily="16" charset="0"/>
                      </a:rPr>
                      <m:t>𝑃</m:t>
                    </m:r>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𝑥</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r>
                      <a:rPr lang="en-US" altLang="zh-CN" sz="2500">
                        <a:solidFill>
                          <a:srgbClr val="000000"/>
                        </a:solidFill>
                        <a:latin typeface="Cambria Math" panose="02040503050406030204" pitchFamily="18" charset="0"/>
                        <a:cs typeface="Times New Roman" panose="02020603050405020304" pitchFamily="16" charset="0"/>
                      </a:rPr>
                      <m:t>)</m:t>
                    </m:r>
                  </m:oMath>
                </a14:m>
                <a:r>
                  <a:rPr lang="zh-CN" altLang="zh-CN" sz="2500" dirty="0">
                    <a:solidFill>
                      <a:srgbClr val="000000"/>
                    </a:solidFill>
                    <a:latin typeface="+mn-ea"/>
                    <a:cs typeface="Times New Roman" panose="02020603050405020304" pitchFamily="16" charset="0"/>
                  </a:rPr>
                  <a:t>和</a:t>
                </a:r>
                <a14:m>
                  <m:oMath xmlns:m="http://schemas.openxmlformats.org/officeDocument/2006/math">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𝑄</m:t>
                        </m:r>
                      </m:e>
                      <m:sub>
                        <m:r>
                          <a:rPr lang="en-US" altLang="zh-CN" sz="2500">
                            <a:solidFill>
                              <a:srgbClr val="000000"/>
                            </a:solidFill>
                            <a:latin typeface="Cambria Math" panose="02040503050406030204" pitchFamily="18" charset="0"/>
                            <a:cs typeface="Times New Roman" panose="02020603050405020304" pitchFamily="16" charset="0"/>
                          </a:rPr>
                          <m:t>𝑖</m:t>
                        </m:r>
                      </m:sub>
                    </m:sSub>
                    <m:d>
                      <m:dPr>
                        <m:ctrlPr>
                          <a:rPr lang="zh-CN" altLang="zh-CN" sz="2500" i="1">
                            <a:solidFill>
                              <a:srgbClr val="000000"/>
                            </a:solidFill>
                            <a:latin typeface="Cambria Math" panose="02040503050406030204" pitchFamily="18" charset="0"/>
                            <a:cs typeface="Times New Roman" panose="02020603050405020304" pitchFamily="16" charset="0"/>
                          </a:rPr>
                        </m:ctrlPr>
                      </m:dPr>
                      <m:e>
                        <m:sSub>
                          <m:sSubPr>
                            <m:ctrlPr>
                              <a:rPr lang="zh-CN" altLang="zh-CN" sz="2500" i="1">
                                <a:solidFill>
                                  <a:srgbClr val="000000"/>
                                </a:solidFill>
                                <a:latin typeface="Cambria Math" panose="02040503050406030204" pitchFamily="18" charset="0"/>
                                <a:cs typeface="Times New Roman" panose="02020603050405020304" pitchFamily="16" charset="0"/>
                              </a:rPr>
                            </m:ctrlPr>
                          </m:sSubPr>
                          <m:e>
                            <m:r>
                              <a:rPr lang="en-US" altLang="zh-CN" sz="2500">
                                <a:solidFill>
                                  <a:srgbClr val="000000"/>
                                </a:solidFill>
                                <a:latin typeface="Cambria Math" panose="02040503050406030204" pitchFamily="18" charset="0"/>
                                <a:cs typeface="Times New Roman" panose="02020603050405020304" pitchFamily="16" charset="0"/>
                              </a:rPr>
                              <m:t>𝑧</m:t>
                            </m:r>
                          </m:e>
                          <m:sub>
                            <m:r>
                              <a:rPr lang="en-US" altLang="zh-CN" sz="2500">
                                <a:solidFill>
                                  <a:srgbClr val="000000"/>
                                </a:solidFill>
                                <a:latin typeface="Cambria Math" panose="02040503050406030204" pitchFamily="18" charset="0"/>
                                <a:cs typeface="Times New Roman" panose="02020603050405020304" pitchFamily="16" charset="0"/>
                              </a:rPr>
                              <m:t>𝑖</m:t>
                            </m:r>
                          </m:sub>
                        </m:sSub>
                      </m:e>
                    </m:d>
                  </m:oMath>
                </a14:m>
                <a:r>
                  <a:rPr lang="zh-CN" altLang="zh-CN" sz="2500" dirty="0">
                    <a:solidFill>
                      <a:srgbClr val="000000"/>
                    </a:solidFill>
                    <a:latin typeface="+mn-ea"/>
                    <a:cs typeface="Times New Roman" panose="02020603050405020304" pitchFamily="16" charset="0"/>
                  </a:rPr>
                  <a:t>取值，使得似然函数下界不断逼近似然函数真实值。那么，当不等式取等式时，调整后的似然函数下界等于似然函数真实值。当每个样本取值均相等时（也就是每个样本取值为同一个常数），</a:t>
                </a:r>
                <a:r>
                  <a:rPr lang="en-US" altLang="zh-CN" sz="2500" dirty="0">
                    <a:solidFill>
                      <a:srgbClr val="000000"/>
                    </a:solidFill>
                    <a:latin typeface="+mn-ea"/>
                    <a:cs typeface="Times New Roman" panose="02020603050405020304" pitchFamily="16" charset="0"/>
                  </a:rPr>
                  <a:t>Jensen </a:t>
                </a:r>
                <a:r>
                  <a:rPr lang="zh-CN" altLang="zh-CN" sz="2500" dirty="0">
                    <a:solidFill>
                      <a:srgbClr val="000000"/>
                    </a:solidFill>
                    <a:latin typeface="+mn-ea"/>
                    <a:cs typeface="Times New Roman" panose="02020603050405020304" pitchFamily="16" charset="0"/>
                  </a:rPr>
                  <a:t>不等式中的等式成立。</a:t>
                </a:r>
                <a:endParaRPr lang="en-US" altLang="zh-CN" sz="2500" dirty="0">
                  <a:solidFill>
                    <a:srgbClr val="000000"/>
                  </a:solidFill>
                  <a:latin typeface="+mn-ea"/>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10"/>
                <a:ext cx="11349878" cy="5387254"/>
              </a:xfrm>
              <a:blipFill rotWithShape="1">
                <a:blip r:embed="rId1"/>
                <a:stretch>
                  <a:fillRect l="-1" t="-8" b="6"/>
                </a:stretch>
              </a:blipFill>
            </p:spPr>
            <p:txBody>
              <a:bodyPr/>
              <a:lstStyle/>
              <a:p>
                <a:r>
                  <a:rPr lang="zh-CN" altLang="en-US">
                    <a:noFill/>
                  </a:rPr>
                  <a:t> </a:t>
                </a:r>
              </a:p>
            </p:txBody>
          </p:sp>
        </mc:Fallback>
      </mc:AlternateContent>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10"/>
                <a:ext cx="11349878" cy="5387254"/>
              </a:xfrm>
            </p:spPr>
            <p:txBody>
              <a:bodyPr>
                <a:noAutofit/>
              </a:bodyPr>
              <a:lstStyle/>
              <a:p>
                <a:pPr indent="266700" algn="just">
                  <a:lnSpc>
                    <a:spcPct val="100000"/>
                  </a:lnSpc>
                  <a:spcAft>
                    <a:spcPts val="300"/>
                  </a:spcAft>
                </a:pPr>
                <a:r>
                  <a:rPr lang="zh-CN" altLang="zh-CN" sz="2800" dirty="0">
                    <a:solidFill>
                      <a:srgbClr val="000000"/>
                    </a:solidFill>
                    <a:latin typeface="+mn-ea"/>
                    <a:cs typeface="Times New Roman" panose="02020603050405020304" pitchFamily="16" charset="0"/>
                  </a:rPr>
                  <a:t>于是令</a:t>
                </a:r>
                <a14:m>
                  <m:oMath xmlns:m="http://schemas.openxmlformats.org/officeDocument/2006/math">
                    <m:f>
                      <m:fPr>
                        <m:ctrlPr>
                          <a:rPr lang="zh-CN" altLang="zh-CN" sz="2800" i="1">
                            <a:solidFill>
                              <a:srgbClr val="000000"/>
                            </a:solidFill>
                            <a:latin typeface="Cambria Math" panose="02040503050406030204" pitchFamily="18" charset="0"/>
                            <a:cs typeface="Times New Roman" panose="02020603050405020304" pitchFamily="16" charset="0"/>
                          </a:rPr>
                        </m:ctrlPr>
                      </m:fPr>
                      <m:num>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r>
                              <a:rPr lang="en-US" altLang="zh-CN" sz="2800">
                                <a:solidFill>
                                  <a:srgbClr val="000000"/>
                                </a:solidFill>
                                <a:latin typeface="Cambria Math" panose="02040503050406030204" pitchFamily="18" charset="0"/>
                                <a:cs typeface="Times New Roman" panose="02020603050405020304" pitchFamily="16" charset="0"/>
                              </a:rPr>
                              <m:t>𝛩</m:t>
                            </m:r>
                          </m:e>
                        </m:d>
                      </m:num>
                      <m:den>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𝑄</m:t>
                            </m:r>
                          </m:e>
                          <m:sub>
                            <m:r>
                              <a:rPr lang="en-US" altLang="zh-CN" sz="2800">
                                <a:solidFill>
                                  <a:srgbClr val="000000"/>
                                </a:solidFill>
                                <a:latin typeface="Cambria Math" panose="02040503050406030204" pitchFamily="18" charset="0"/>
                                <a:cs typeface="Times New Roman" panose="02020603050405020304" pitchFamily="16" charset="0"/>
                              </a:rPr>
                              <m:t>𝑖</m:t>
                            </m:r>
                          </m:sub>
                        </m:sSub>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d>
                      </m:den>
                    </m:f>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𝑐</m:t>
                    </m:r>
                  </m:oMath>
                </a14:m>
                <a:r>
                  <a:rPr lang="zh-CN" altLang="zh-CN" sz="2800" dirty="0">
                    <a:solidFill>
                      <a:srgbClr val="000000"/>
                    </a:solidFill>
                    <a:latin typeface="+mn-ea"/>
                    <a:cs typeface="Times New Roman" panose="02020603050405020304" pitchFamily="16" charset="0"/>
                  </a:rPr>
                  <a:t>（</a:t>
                </a:r>
                <a14:m>
                  <m:oMath xmlns:m="http://schemas.openxmlformats.org/officeDocument/2006/math">
                    <m:r>
                      <a:rPr lang="en-US" altLang="zh-CN" sz="2800">
                        <a:solidFill>
                          <a:srgbClr val="000000"/>
                        </a:solidFill>
                        <a:latin typeface="Cambria Math" panose="02040503050406030204" pitchFamily="18" charset="0"/>
                        <a:cs typeface="Times New Roman" panose="02020603050405020304" pitchFamily="16" charset="0"/>
                      </a:rPr>
                      <m:t>𝑐</m:t>
                    </m:r>
                  </m:oMath>
                </a14:m>
                <a:r>
                  <a:rPr lang="zh-CN" altLang="zh-CN" sz="2800" dirty="0">
                    <a:solidFill>
                      <a:srgbClr val="000000"/>
                    </a:solidFill>
                    <a:latin typeface="+mn-ea"/>
                    <a:cs typeface="Times New Roman" panose="02020603050405020304" pitchFamily="16" charset="0"/>
                  </a:rPr>
                  <a:t>为常数），得到</a:t>
                </a:r>
                <a14:m>
                  <m:oMath xmlns:m="http://schemas.openxmlformats.org/officeDocument/2006/math">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r>
                          <a:rPr lang="en-US" altLang="zh-CN" sz="2800">
                            <a:solidFill>
                              <a:srgbClr val="000000"/>
                            </a:solidFill>
                            <a:latin typeface="Cambria Math" panose="02040503050406030204" pitchFamily="18" charset="0"/>
                            <a:cs typeface="Times New Roman" panose="02020603050405020304" pitchFamily="16" charset="0"/>
                          </a:rPr>
                          <m:t>𝛩</m:t>
                        </m:r>
                      </m:e>
                    </m:d>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𝑐</m:t>
                    </m:r>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𝑄</m:t>
                        </m:r>
                      </m:e>
                      <m:sub>
                        <m:r>
                          <a:rPr lang="en-US" altLang="zh-CN" sz="2800">
                            <a:solidFill>
                              <a:srgbClr val="000000"/>
                            </a:solidFill>
                            <a:latin typeface="Cambria Math" panose="02040503050406030204" pitchFamily="18" charset="0"/>
                            <a:cs typeface="Times New Roman" panose="02020603050405020304" pitchFamily="16" charset="0"/>
                          </a:rPr>
                          <m:t>𝑖</m:t>
                        </m:r>
                      </m:sub>
                    </m:sSub>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d>
                  </m:oMath>
                </a14:m>
                <a:r>
                  <a:rPr lang="zh-CN" altLang="zh-CN" sz="2800" dirty="0">
                    <a:solidFill>
                      <a:srgbClr val="000000"/>
                    </a:solidFill>
                    <a:latin typeface="+mn-ea"/>
                    <a:cs typeface="Times New Roman" panose="02020603050405020304" pitchFamily="16" charset="0"/>
                  </a:rPr>
                  <a:t>。由于</a:t>
                </a:r>
                <a14:m>
                  <m:oMath xmlns:m="http://schemas.openxmlformats.org/officeDocument/2006/math">
                    <m:nary>
                      <m:naryPr>
                        <m:chr m:val="∑"/>
                        <m:limLoc m:val="undOvr"/>
                        <m:supHide m:val="on"/>
                        <m:ctrlPr>
                          <a:rPr lang="zh-CN" altLang="zh-CN" sz="2800" i="1">
                            <a:solidFill>
                              <a:srgbClr val="000000"/>
                            </a:solidFill>
                            <a:latin typeface="Cambria Math" panose="02040503050406030204" pitchFamily="18" charset="0"/>
                            <a:cs typeface="Times New Roman" panose="02020603050405020304" pitchFamily="16" charset="0"/>
                          </a:rPr>
                        </m:ctrlPr>
                      </m:naryPr>
                      <m:sub>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sub>
                      <m:sup/>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𝑄</m:t>
                            </m:r>
                          </m:e>
                          <m:sub>
                            <m:r>
                              <a:rPr lang="en-US" altLang="zh-CN" sz="2800">
                                <a:solidFill>
                                  <a:srgbClr val="000000"/>
                                </a:solidFill>
                                <a:latin typeface="Cambria Math" panose="02040503050406030204" pitchFamily="18" charset="0"/>
                                <a:cs typeface="Times New Roman" panose="02020603050405020304" pitchFamily="16" charset="0"/>
                              </a:rPr>
                              <m:t>𝑖</m:t>
                            </m:r>
                          </m:sub>
                        </m:sSub>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d>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1</m:t>
                        </m:r>
                      </m:e>
                    </m:nary>
                  </m:oMath>
                </a14:m>
                <a:r>
                  <a:rPr lang="en-US" altLang="zh-CN" sz="2800" dirty="0">
                    <a:solidFill>
                      <a:srgbClr val="000000"/>
                    </a:solidFill>
                    <a:latin typeface="+mn-ea"/>
                    <a:cs typeface="Times New Roman" panose="02020603050405020304" pitchFamily="16" charset="0"/>
                  </a:rPr>
                  <a:t> </a:t>
                </a:r>
                <a:r>
                  <a:rPr lang="zh-CN" altLang="zh-CN" sz="2800" dirty="0">
                    <a:solidFill>
                      <a:srgbClr val="000000"/>
                    </a:solidFill>
                    <a:latin typeface="+mn-ea"/>
                    <a:cs typeface="Times New Roman" panose="02020603050405020304" pitchFamily="16" charset="0"/>
                  </a:rPr>
                  <a:t>，可知</a:t>
                </a:r>
                <a14:m>
                  <m:oMath xmlns:m="http://schemas.openxmlformats.org/officeDocument/2006/math">
                    <m:nary>
                      <m:naryPr>
                        <m:chr m:val="∑"/>
                        <m:limLoc m:val="undOvr"/>
                        <m:supHide m:val="on"/>
                        <m:ctrlPr>
                          <a:rPr lang="zh-CN" altLang="zh-CN" sz="2800" i="1">
                            <a:solidFill>
                              <a:srgbClr val="000000"/>
                            </a:solidFill>
                            <a:latin typeface="Cambria Math" panose="02040503050406030204" pitchFamily="18" charset="0"/>
                            <a:cs typeface="Times New Roman" panose="02020603050405020304" pitchFamily="16" charset="0"/>
                          </a:rPr>
                        </m:ctrlPr>
                      </m:naryPr>
                      <m:sub>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sub>
                      <m:sup/>
                      <m:e>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r>
                              <a:rPr lang="en-US" altLang="zh-CN" sz="2800">
                                <a:solidFill>
                                  <a:srgbClr val="000000"/>
                                </a:solidFill>
                                <a:latin typeface="Cambria Math" panose="02040503050406030204" pitchFamily="18" charset="0"/>
                                <a:cs typeface="Times New Roman" panose="02020603050405020304" pitchFamily="16" charset="0"/>
                              </a:rPr>
                              <m:t>𝛩</m:t>
                            </m:r>
                          </m:e>
                        </m:d>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𝑐</m:t>
                        </m:r>
                      </m:e>
                    </m:nary>
                  </m:oMath>
                </a14:m>
                <a:r>
                  <a:rPr lang="zh-CN" altLang="zh-CN" sz="2800" dirty="0">
                    <a:solidFill>
                      <a:srgbClr val="000000"/>
                    </a:solidFill>
                    <a:latin typeface="+mn-ea"/>
                    <a:cs typeface="Times New Roman" panose="02020603050405020304" pitchFamily="16" charset="0"/>
                  </a:rPr>
                  <a:t>。</a:t>
                </a:r>
                <a:endParaRPr lang="zh-CN" altLang="zh-CN" sz="2800" dirty="0">
                  <a:solidFill>
                    <a:srgbClr val="000000"/>
                  </a:solidFill>
                  <a:latin typeface="+mn-ea"/>
                  <a:cs typeface="Times New Roman" panose="02020603050405020304" pitchFamily="16" charset="0"/>
                </a:endParaRPr>
              </a:p>
              <a:p>
                <a:pPr indent="0" algn="just">
                  <a:lnSpc>
                    <a:spcPct val="100000"/>
                  </a:lnSpc>
                  <a:spcAft>
                    <a:spcPts val="300"/>
                  </a:spcAft>
                  <a:buFont typeface="Arial" panose="020B0604020202020204" pitchFamily="34" charset="0"/>
                  <a:buNone/>
                </a:pPr>
                <a:r>
                  <a:rPr lang="zh-CN" altLang="zh-CN" sz="2800" dirty="0">
                    <a:solidFill>
                      <a:srgbClr val="000000"/>
                    </a:solidFill>
                    <a:latin typeface="+mn-ea"/>
                    <a:cs typeface="Times New Roman" panose="02020603050405020304" pitchFamily="16" charset="0"/>
                  </a:rPr>
                  <a:t>于是，</a:t>
                </a:r>
                <a14:m>
                  <m:oMath xmlns:m="http://schemas.openxmlformats.org/officeDocument/2006/math">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𝑄</m:t>
                        </m:r>
                      </m:e>
                      <m:sub>
                        <m:r>
                          <a:rPr lang="en-US" altLang="zh-CN" sz="2800">
                            <a:solidFill>
                              <a:srgbClr val="000000"/>
                            </a:solidFill>
                            <a:latin typeface="Cambria Math" panose="02040503050406030204" pitchFamily="18" charset="0"/>
                            <a:cs typeface="Times New Roman" panose="02020603050405020304" pitchFamily="16" charset="0"/>
                          </a:rPr>
                          <m:t>𝑖</m:t>
                        </m:r>
                      </m:sub>
                    </m:sSub>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d>
                    <m:r>
                      <a:rPr lang="en-US" altLang="zh-CN" sz="2800">
                        <a:solidFill>
                          <a:srgbClr val="000000"/>
                        </a:solidFill>
                        <a:latin typeface="Cambria Math" panose="02040503050406030204" pitchFamily="18" charset="0"/>
                        <a:cs typeface="Times New Roman" panose="02020603050405020304" pitchFamily="16" charset="0"/>
                      </a:rPr>
                      <m:t>=</m:t>
                    </m:r>
                    <m:f>
                      <m:fPr>
                        <m:ctrlPr>
                          <a:rPr lang="zh-CN" altLang="zh-CN" sz="2800" i="1">
                            <a:solidFill>
                              <a:srgbClr val="000000"/>
                            </a:solidFill>
                            <a:latin typeface="Cambria Math" panose="02040503050406030204" pitchFamily="18" charset="0"/>
                            <a:cs typeface="Times New Roman" panose="02020603050405020304" pitchFamily="16" charset="0"/>
                          </a:rPr>
                        </m:ctrlPr>
                      </m:fPr>
                      <m:num>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r>
                              <a:rPr lang="en-US" altLang="zh-CN" sz="2800">
                                <a:solidFill>
                                  <a:srgbClr val="000000"/>
                                </a:solidFill>
                                <a:latin typeface="Cambria Math" panose="02040503050406030204" pitchFamily="18" charset="0"/>
                                <a:cs typeface="Times New Roman" panose="02020603050405020304" pitchFamily="16" charset="0"/>
                              </a:rPr>
                              <m:t>𝛩</m:t>
                            </m:r>
                          </m:e>
                        </m:d>
                      </m:num>
                      <m:den>
                        <m:r>
                          <a:rPr lang="en-US" altLang="zh-CN" sz="2800">
                            <a:solidFill>
                              <a:srgbClr val="000000"/>
                            </a:solidFill>
                            <a:latin typeface="Cambria Math" panose="02040503050406030204" pitchFamily="18" charset="0"/>
                            <a:cs typeface="Times New Roman" panose="02020603050405020304" pitchFamily="16" charset="0"/>
                          </a:rPr>
                          <m:t>𝑐</m:t>
                        </m:r>
                      </m:den>
                    </m:f>
                    <m:r>
                      <a:rPr lang="en-US" altLang="zh-CN" sz="2800">
                        <a:solidFill>
                          <a:srgbClr val="000000"/>
                        </a:solidFill>
                        <a:latin typeface="Cambria Math" panose="02040503050406030204" pitchFamily="18" charset="0"/>
                        <a:cs typeface="Times New Roman" panose="02020603050405020304" pitchFamily="16" charset="0"/>
                      </a:rPr>
                      <m:t>=</m:t>
                    </m:r>
                    <m:f>
                      <m:fPr>
                        <m:ctrlPr>
                          <a:rPr lang="zh-CN" altLang="zh-CN" sz="2800" i="1">
                            <a:solidFill>
                              <a:srgbClr val="000000"/>
                            </a:solidFill>
                            <a:latin typeface="Cambria Math" panose="02040503050406030204" pitchFamily="18" charset="0"/>
                            <a:cs typeface="Times New Roman" panose="02020603050405020304" pitchFamily="16" charset="0"/>
                          </a:rPr>
                        </m:ctrlPr>
                      </m:fPr>
                      <m:num>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r>
                              <a:rPr lang="en-US" altLang="zh-CN" sz="2800">
                                <a:solidFill>
                                  <a:srgbClr val="000000"/>
                                </a:solidFill>
                                <a:latin typeface="Cambria Math" panose="02040503050406030204" pitchFamily="18" charset="0"/>
                                <a:cs typeface="Times New Roman" panose="02020603050405020304" pitchFamily="16" charset="0"/>
                              </a:rPr>
                              <m:t>𝛩</m:t>
                            </m:r>
                          </m:e>
                        </m:d>
                      </m:num>
                      <m:den>
                        <m:nary>
                          <m:naryPr>
                            <m:chr m:val="∑"/>
                            <m:limLoc m:val="undOvr"/>
                            <m:supHide m:val="on"/>
                            <m:ctrlPr>
                              <a:rPr lang="zh-CN" altLang="zh-CN" sz="2800" i="1">
                                <a:solidFill>
                                  <a:srgbClr val="000000"/>
                                </a:solidFill>
                                <a:latin typeface="Cambria Math" panose="02040503050406030204" pitchFamily="18" charset="0"/>
                                <a:cs typeface="Times New Roman" panose="02020603050405020304" pitchFamily="16" charset="0"/>
                              </a:rPr>
                            </m:ctrlPr>
                          </m:naryPr>
                          <m:sub>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sub>
                          <m:sup/>
                          <m:e>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r>
                                  <a:rPr lang="en-US" altLang="zh-CN" sz="2800">
                                    <a:solidFill>
                                      <a:srgbClr val="000000"/>
                                    </a:solidFill>
                                    <a:latin typeface="Cambria Math" panose="02040503050406030204" pitchFamily="18" charset="0"/>
                                    <a:cs typeface="Times New Roman" panose="02020603050405020304" pitchFamily="16" charset="0"/>
                                  </a:rPr>
                                  <m:t>𝛩</m:t>
                                </m:r>
                              </m:e>
                            </m:d>
                          </m:e>
                        </m:nary>
                      </m:den>
                    </m:f>
                    <m:r>
                      <a:rPr lang="en-US" altLang="zh-CN" sz="2800">
                        <a:solidFill>
                          <a:srgbClr val="000000"/>
                        </a:solidFill>
                        <a:latin typeface="Cambria Math" panose="02040503050406030204" pitchFamily="18" charset="0"/>
                        <a:cs typeface="Times New Roman" panose="02020603050405020304" pitchFamily="16" charset="0"/>
                      </a:rPr>
                      <m:t>=</m:t>
                    </m:r>
                    <m:f>
                      <m:fPr>
                        <m:ctrlPr>
                          <a:rPr lang="zh-CN" altLang="zh-CN" sz="2800" i="1">
                            <a:solidFill>
                              <a:srgbClr val="000000"/>
                            </a:solidFill>
                            <a:latin typeface="Cambria Math" panose="02040503050406030204" pitchFamily="18" charset="0"/>
                            <a:cs typeface="Times New Roman" panose="02020603050405020304" pitchFamily="16" charset="0"/>
                          </a:rPr>
                        </m:ctrlPr>
                      </m:fPr>
                      <m:num>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r>
                              <a:rPr lang="en-US" altLang="zh-CN" sz="2800">
                                <a:solidFill>
                                  <a:srgbClr val="000000"/>
                                </a:solidFill>
                                <a:latin typeface="Cambria Math" panose="02040503050406030204" pitchFamily="18" charset="0"/>
                                <a:cs typeface="Times New Roman" panose="02020603050405020304" pitchFamily="16" charset="0"/>
                              </a:rPr>
                              <m:t>𝛩</m:t>
                            </m:r>
                          </m:e>
                        </m:d>
                      </m:num>
                      <m:den>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r>
                              <a:rPr lang="en-US" altLang="zh-CN" sz="2800">
                                <a:solidFill>
                                  <a:srgbClr val="000000"/>
                                </a:solidFill>
                                <a:latin typeface="Cambria Math" panose="02040503050406030204" pitchFamily="18" charset="0"/>
                                <a:cs typeface="Times New Roman" panose="02020603050405020304" pitchFamily="16" charset="0"/>
                              </a:rPr>
                              <m:t>𝛩</m:t>
                            </m:r>
                          </m:e>
                        </m:d>
                      </m:den>
                    </m:f>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𝛩</m:t>
                        </m:r>
                      </m:e>
                    </m:d>
                  </m:oMath>
                </a14:m>
                <a:r>
                  <a:rPr lang="zh-CN" altLang="zh-CN" sz="2800" dirty="0">
                    <a:solidFill>
                      <a:srgbClr val="000000"/>
                    </a:solidFill>
                    <a:latin typeface="+mn-ea"/>
                    <a:cs typeface="Times New Roman" panose="02020603050405020304" pitchFamily="16" charset="0"/>
                  </a:rPr>
                  <a:t>。也就是说，只要</a:t>
                </a:r>
                <a14:m>
                  <m:oMath xmlns:m="http://schemas.openxmlformats.org/officeDocument/2006/math">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𝑄</m:t>
                        </m:r>
                      </m:e>
                      <m:sub>
                        <m:r>
                          <a:rPr lang="en-US" altLang="zh-CN" sz="2800">
                            <a:solidFill>
                              <a:srgbClr val="000000"/>
                            </a:solidFill>
                            <a:latin typeface="Cambria Math" panose="02040503050406030204" pitchFamily="18" charset="0"/>
                            <a:cs typeface="Times New Roman" panose="02020603050405020304" pitchFamily="16" charset="0"/>
                          </a:rPr>
                          <m:t>𝑖</m:t>
                        </m:r>
                      </m:sub>
                    </m:sSub>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d>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𝛩</m:t>
                        </m:r>
                      </m:e>
                    </m:d>
                  </m:oMath>
                </a14:m>
                <a:r>
                  <a:rPr lang="zh-CN" altLang="zh-CN" sz="2800" dirty="0">
                    <a:solidFill>
                      <a:srgbClr val="000000"/>
                    </a:solidFill>
                    <a:latin typeface="+mn-ea"/>
                    <a:cs typeface="Times New Roman" panose="02020603050405020304" pitchFamily="16" charset="0"/>
                  </a:rPr>
                  <a:t>，就能够保证对数似然函数最大值与其下界相等。从上面的阐述可知，固定参数</a:t>
                </a:r>
                <a14:m>
                  <m:oMath xmlns:m="http://schemas.openxmlformats.org/officeDocument/2006/math">
                    <m:r>
                      <a:rPr lang="en-US" altLang="zh-CN" sz="2800">
                        <a:solidFill>
                          <a:srgbClr val="000000"/>
                        </a:solidFill>
                        <a:latin typeface="Cambria Math" panose="02040503050406030204" pitchFamily="18" charset="0"/>
                        <a:cs typeface="Times New Roman" panose="02020603050405020304" pitchFamily="16" charset="0"/>
                      </a:rPr>
                      <m:t>𝛩</m:t>
                    </m:r>
                  </m:oMath>
                </a14:m>
                <a:r>
                  <a:rPr lang="zh-CN" altLang="zh-CN" sz="2800" dirty="0">
                    <a:solidFill>
                      <a:srgbClr val="000000"/>
                    </a:solidFill>
                    <a:latin typeface="+mn-ea"/>
                    <a:cs typeface="Times New Roman" panose="02020603050405020304" pitchFamily="16" charset="0"/>
                  </a:rPr>
                  <a:t>后，只要从观测数据</a:t>
                </a:r>
                <a14:m>
                  <m:oMath xmlns:m="http://schemas.openxmlformats.org/officeDocument/2006/math">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oMath>
                </a14:m>
                <a:r>
                  <a:rPr lang="zh-CN" altLang="zh-CN" sz="2800" dirty="0">
                    <a:solidFill>
                      <a:srgbClr val="000000"/>
                    </a:solidFill>
                    <a:latin typeface="+mn-ea"/>
                    <a:cs typeface="Times New Roman" panose="02020603050405020304" pitchFamily="16" charset="0"/>
                  </a:rPr>
                  <a:t>和参数</a:t>
                </a:r>
                <a14:m>
                  <m:oMath xmlns:m="http://schemas.openxmlformats.org/officeDocument/2006/math">
                    <m:r>
                      <a:rPr lang="en-US" altLang="zh-CN" sz="2800">
                        <a:solidFill>
                          <a:srgbClr val="000000"/>
                        </a:solidFill>
                        <a:latin typeface="Cambria Math" panose="02040503050406030204" pitchFamily="18" charset="0"/>
                        <a:cs typeface="Times New Roman" panose="02020603050405020304" pitchFamily="16" charset="0"/>
                      </a:rPr>
                      <m:t>𝛩</m:t>
                    </m:r>
                  </m:oMath>
                </a14:m>
                <a:r>
                  <a:rPr lang="zh-CN" altLang="zh-CN" sz="2800" dirty="0">
                    <a:solidFill>
                      <a:srgbClr val="000000"/>
                    </a:solidFill>
                    <a:latin typeface="+mn-ea"/>
                    <a:cs typeface="Times New Roman" panose="02020603050405020304" pitchFamily="16" charset="0"/>
                  </a:rPr>
                  <a:t>出发，令</a:t>
                </a:r>
                <a14:m>
                  <m:oMath xmlns:m="http://schemas.openxmlformats.org/officeDocument/2006/math">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𝑄</m:t>
                        </m:r>
                      </m:e>
                      <m:sub>
                        <m:r>
                          <a:rPr lang="en-US" altLang="zh-CN" sz="2800">
                            <a:solidFill>
                              <a:srgbClr val="000000"/>
                            </a:solidFill>
                            <a:latin typeface="Cambria Math" panose="02040503050406030204" pitchFamily="18" charset="0"/>
                            <a:cs typeface="Times New Roman" panose="02020603050405020304" pitchFamily="16" charset="0"/>
                          </a:rPr>
                          <m:t>𝑖</m:t>
                        </m:r>
                      </m:sub>
                    </m:sSub>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d>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𝑃</m:t>
                    </m:r>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𝑥</m:t>
                            </m:r>
                          </m:e>
                          <m:sub>
                            <m:r>
                              <a:rPr lang="en-US" altLang="zh-CN" sz="2800">
                                <a:solidFill>
                                  <a:srgbClr val="000000"/>
                                </a:solidFill>
                                <a:latin typeface="Cambria Math" panose="02040503050406030204" pitchFamily="18" charset="0"/>
                                <a:cs typeface="Times New Roman" panose="02020603050405020304" pitchFamily="16" charset="0"/>
                              </a:rPr>
                              <m:t>𝑖</m:t>
                            </m:r>
                          </m:sub>
                        </m:sSub>
                        <m:r>
                          <a:rPr lang="en-US" altLang="zh-CN" sz="2800">
                            <a:solidFill>
                              <a:srgbClr val="000000"/>
                            </a:solidFill>
                            <a:latin typeface="Cambria Math" panose="02040503050406030204" pitchFamily="18" charset="0"/>
                            <a:cs typeface="Times New Roman" panose="02020603050405020304" pitchFamily="16" charset="0"/>
                          </a:rPr>
                          <m:t>,</m:t>
                        </m:r>
                        <m:r>
                          <a:rPr lang="en-US" altLang="zh-CN" sz="2800">
                            <a:solidFill>
                              <a:srgbClr val="000000"/>
                            </a:solidFill>
                            <a:latin typeface="Cambria Math" panose="02040503050406030204" pitchFamily="18" charset="0"/>
                            <a:cs typeface="Times New Roman" panose="02020603050405020304" pitchFamily="16" charset="0"/>
                          </a:rPr>
                          <m:t>𝛩</m:t>
                        </m:r>
                      </m:e>
                    </m:d>
                  </m:oMath>
                </a14:m>
                <a:r>
                  <a:rPr lang="zh-CN" altLang="zh-CN" sz="2800" dirty="0">
                    <a:solidFill>
                      <a:srgbClr val="000000"/>
                    </a:solidFill>
                    <a:latin typeface="+mn-ea"/>
                    <a:cs typeface="Times New Roman" panose="02020603050405020304" pitchFamily="16" charset="0"/>
                  </a:rPr>
                  <a:t>，则可以得到对数似然函数最大值的下界，这就是</a:t>
                </a:r>
                <a:r>
                  <a:rPr lang="en-US" altLang="zh-CN" sz="2800" dirty="0">
                    <a:solidFill>
                      <a:srgbClr val="000000"/>
                    </a:solidFill>
                    <a:latin typeface="+mn-ea"/>
                    <a:cs typeface="Times New Roman" panose="02020603050405020304" pitchFamily="16" charset="0"/>
                  </a:rPr>
                  <a:t>EM</a:t>
                </a:r>
                <a:r>
                  <a:rPr lang="zh-CN" altLang="zh-CN" sz="2800" dirty="0">
                    <a:solidFill>
                      <a:srgbClr val="000000"/>
                    </a:solidFill>
                    <a:latin typeface="+mn-ea"/>
                    <a:cs typeface="Times New Roman" panose="02020603050405020304" pitchFamily="16" charset="0"/>
                  </a:rPr>
                  <a:t>算法中的</a:t>
                </a:r>
                <a:r>
                  <a:rPr lang="en-US" altLang="zh-CN" sz="2800" dirty="0">
                    <a:solidFill>
                      <a:srgbClr val="000000"/>
                    </a:solidFill>
                    <a:latin typeface="+mn-ea"/>
                    <a:cs typeface="Times New Roman" panose="02020603050405020304" pitchFamily="16" charset="0"/>
                  </a:rPr>
                  <a:t>E</a:t>
                </a:r>
                <a:r>
                  <a:rPr lang="zh-CN" altLang="zh-CN" sz="2800" dirty="0">
                    <a:solidFill>
                      <a:srgbClr val="000000"/>
                    </a:solidFill>
                    <a:latin typeface="+mn-ea"/>
                    <a:cs typeface="Times New Roman" panose="02020603050405020304" pitchFamily="16" charset="0"/>
                  </a:rPr>
                  <a:t>步骤。然后，固定</a:t>
                </a:r>
                <a14:m>
                  <m:oMath xmlns:m="http://schemas.openxmlformats.org/officeDocument/2006/math">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𝑄</m:t>
                        </m:r>
                      </m:e>
                      <m:sub>
                        <m:r>
                          <a:rPr lang="en-US" altLang="zh-CN" sz="2800">
                            <a:solidFill>
                              <a:srgbClr val="000000"/>
                            </a:solidFill>
                            <a:latin typeface="Cambria Math" panose="02040503050406030204" pitchFamily="18" charset="0"/>
                            <a:cs typeface="Times New Roman" panose="02020603050405020304" pitchFamily="16" charset="0"/>
                          </a:rPr>
                          <m:t>𝑖</m:t>
                        </m:r>
                      </m:sub>
                    </m:sSub>
                    <m:d>
                      <m:dPr>
                        <m:ctrlPr>
                          <a:rPr lang="zh-CN" altLang="zh-CN" sz="2800" i="1">
                            <a:solidFill>
                              <a:srgbClr val="000000"/>
                            </a:solidFill>
                            <a:latin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cs typeface="Times New Roman" panose="02020603050405020304" pitchFamily="16" charset="0"/>
                              </a:rPr>
                            </m:ctrlPr>
                          </m:sSubPr>
                          <m:e>
                            <m:r>
                              <a:rPr lang="en-US" altLang="zh-CN" sz="2800">
                                <a:solidFill>
                                  <a:srgbClr val="000000"/>
                                </a:solidFill>
                                <a:latin typeface="Cambria Math" panose="02040503050406030204" pitchFamily="18" charset="0"/>
                                <a:cs typeface="Times New Roman" panose="02020603050405020304" pitchFamily="16" charset="0"/>
                              </a:rPr>
                              <m:t>𝑧</m:t>
                            </m:r>
                          </m:e>
                          <m:sub>
                            <m:r>
                              <a:rPr lang="en-US" altLang="zh-CN" sz="2800">
                                <a:solidFill>
                                  <a:srgbClr val="000000"/>
                                </a:solidFill>
                                <a:latin typeface="Cambria Math" panose="02040503050406030204" pitchFamily="18" charset="0"/>
                                <a:cs typeface="Times New Roman" panose="02020603050405020304" pitchFamily="16" charset="0"/>
                              </a:rPr>
                              <m:t>𝑖</m:t>
                            </m:r>
                          </m:sub>
                        </m:sSub>
                      </m:e>
                    </m:d>
                  </m:oMath>
                </a14:m>
                <a:r>
                  <a:rPr lang="zh-CN" altLang="zh-CN" sz="2800" dirty="0">
                    <a:solidFill>
                      <a:srgbClr val="000000"/>
                    </a:solidFill>
                    <a:latin typeface="+mn-ea"/>
                    <a:cs typeface="Times New Roman" panose="02020603050405020304" pitchFamily="16" charset="0"/>
                  </a:rPr>
                  <a:t>，调整</a:t>
                </a:r>
                <a14:m>
                  <m:oMath xmlns:m="http://schemas.openxmlformats.org/officeDocument/2006/math">
                    <m:r>
                      <a:rPr lang="en-US" altLang="zh-CN" sz="2800">
                        <a:solidFill>
                          <a:srgbClr val="000000"/>
                        </a:solidFill>
                        <a:latin typeface="Cambria Math" panose="02040503050406030204" pitchFamily="18" charset="0"/>
                        <a:cs typeface="Times New Roman" panose="02020603050405020304" pitchFamily="16" charset="0"/>
                      </a:rPr>
                      <m:t>𝛩</m:t>
                    </m:r>
                  </m:oMath>
                </a14:m>
                <a:r>
                  <a:rPr lang="zh-CN" altLang="zh-CN" sz="2800" dirty="0">
                    <a:solidFill>
                      <a:srgbClr val="000000"/>
                    </a:solidFill>
                    <a:latin typeface="+mn-ea"/>
                    <a:cs typeface="Times New Roman" panose="02020603050405020304" pitchFamily="16" charset="0"/>
                  </a:rPr>
                  <a:t>，再去极大化对数似然函数最大值的下界，这就是</a:t>
                </a:r>
                <a:r>
                  <a:rPr lang="en-US" altLang="zh-CN" sz="2800" dirty="0">
                    <a:solidFill>
                      <a:srgbClr val="000000"/>
                    </a:solidFill>
                    <a:latin typeface="+mn-ea"/>
                    <a:cs typeface="Times New Roman" panose="02020603050405020304" pitchFamily="16" charset="0"/>
                  </a:rPr>
                  <a:t>EM</a:t>
                </a:r>
                <a:r>
                  <a:rPr lang="zh-CN" altLang="zh-CN" sz="2800" dirty="0">
                    <a:solidFill>
                      <a:srgbClr val="000000"/>
                    </a:solidFill>
                    <a:latin typeface="+mn-ea"/>
                    <a:cs typeface="Times New Roman" panose="02020603050405020304" pitchFamily="16" charset="0"/>
                  </a:rPr>
                  <a:t>算法的</a:t>
                </a:r>
                <a:r>
                  <a:rPr lang="en-US" altLang="zh-CN" sz="2800" dirty="0">
                    <a:solidFill>
                      <a:srgbClr val="000000"/>
                    </a:solidFill>
                    <a:latin typeface="+mn-ea"/>
                    <a:cs typeface="Times New Roman" panose="02020603050405020304" pitchFamily="16" charset="0"/>
                  </a:rPr>
                  <a:t>M</a:t>
                </a:r>
                <a:r>
                  <a:rPr lang="zh-CN" altLang="zh-CN" sz="2800" dirty="0">
                    <a:solidFill>
                      <a:srgbClr val="000000"/>
                    </a:solidFill>
                    <a:latin typeface="+mn-ea"/>
                    <a:cs typeface="Times New Roman" panose="02020603050405020304" pitchFamily="16" charset="0"/>
                  </a:rPr>
                  <a:t>步骤。</a:t>
                </a:r>
                <a:endParaRPr lang="zh-CN" altLang="zh-CN" sz="2800" dirty="0">
                  <a:solidFill>
                    <a:srgbClr val="000000"/>
                  </a:solidFill>
                  <a:latin typeface="+mn-ea"/>
                  <a:cs typeface="Times New Roman" panose="02020603050405020304" pitchFamily="16" charset="0"/>
                </a:endParaRPr>
              </a:p>
              <a:p>
                <a:pPr indent="0" algn="just">
                  <a:lnSpc>
                    <a:spcPct val="100000"/>
                  </a:lnSpc>
                  <a:spcAft>
                    <a:spcPts val="300"/>
                  </a:spcAft>
                  <a:buFont typeface="Arial" panose="020B0604020202020204" pitchFamily="34" charset="0"/>
                  <a:buNone/>
                </a:pPr>
                <a:endParaRPr lang="zh-CN" altLang="zh-CN" sz="2500" dirty="0">
                  <a:solidFill>
                    <a:srgbClr val="000000"/>
                  </a:solidFill>
                  <a:latin typeface="+mn-ea"/>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10"/>
                <a:ext cx="11349878" cy="5387254"/>
              </a:xfrm>
              <a:blipFill rotWithShape="1">
                <a:blip r:embed="rId1"/>
                <a:stretch>
                  <a:fillRect l="-1" t="-8" b="6"/>
                </a:stretch>
              </a:blipFill>
            </p:spPr>
            <p:txBody>
              <a:bodyPr/>
              <a:lstStyle/>
              <a:p>
                <a:r>
                  <a:rPr lang="zh-CN" altLang="en-US">
                    <a:noFill/>
                  </a:rPr>
                  <a:t> </a:t>
                </a:r>
              </a:p>
            </p:txBody>
          </p:sp>
        </mc:Fallback>
      </mc:AlternateContent>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Autofit/>
              </a:bodyPr>
              <a:lstStyle/>
              <a:p>
                <a:pPr>
                  <a:lnSpc>
                    <a:spcPct val="140000"/>
                  </a:lnSpc>
                  <a:spcBef>
                    <a:spcPts val="1000"/>
                  </a:spcBef>
                  <a:spcAft>
                    <a:spcPts val="300"/>
                  </a:spcAft>
                </a:pPr>
                <a:r>
                  <a:rPr lang="zh-CN" altLang="zh-CN" dirty="0"/>
                  <a:t>在</a:t>
                </a:r>
                <a:r>
                  <a:rPr lang="zh-CN" altLang="en-US" dirty="0"/>
                  <a:t>算法</a:t>
                </a:r>
                <a:r>
                  <a:rPr lang="en-US" altLang="zh-CN" dirty="0"/>
                  <a:t>5.3</a:t>
                </a:r>
                <a:r>
                  <a:rPr lang="zh-CN" altLang="en-US" dirty="0"/>
                  <a:t>中</a:t>
                </a:r>
                <a:r>
                  <a:rPr lang="zh-CN" altLang="zh-CN" dirty="0"/>
                  <a:t>，固定上一步所得参数</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Θ</m:t>
                        </m:r>
                      </m:e>
                      <m:sup>
                        <m:r>
                          <a:rPr lang="en-US" altLang="zh-CN">
                            <a:latin typeface="Cambria Math" panose="02040503050406030204" pitchFamily="18" charset="0"/>
                          </a:rPr>
                          <m:t>𝑡</m:t>
                        </m:r>
                      </m:sup>
                    </m:sSup>
                  </m:oMath>
                </a14:m>
                <a:r>
                  <a:rPr lang="zh-CN" altLang="zh-CN" dirty="0"/>
                  <a:t>情况下，通过计算</a:t>
                </a:r>
                <a14:m>
                  <m:oMath xmlns:m="http://schemas.openxmlformats.org/officeDocument/2006/math">
                    <m:r>
                      <a:rPr lang="en-US" altLang="zh-CN">
                        <a:latin typeface="Cambria Math" panose="02040503050406030204" pitchFamily="18" charset="0"/>
                      </a:rPr>
                      <m:t>𝑍</m:t>
                    </m:r>
                  </m:oMath>
                </a14:m>
                <a:r>
                  <a:rPr lang="zh-CN" altLang="zh-CN" dirty="0"/>
                  <a:t>的后验概率来得到能够逼近真实最大似然估计的下界，与算法中的求取期望步骤一致。在期望最大化步骤中，通过最大化对数似然函数，可以得到新的参数</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p>
                    </m:sSup>
                  </m:oMath>
                </a14:m>
                <a:r>
                  <a:rPr lang="zh-CN" altLang="zh-CN" dirty="0"/>
                  <a:t>，即： </a:t>
                </a:r>
                <a:endParaRPr lang="zh-CN" altLang="zh-CN" dirty="0"/>
              </a:p>
              <a:p>
                <a:pPr marL="0" indent="0">
                  <a:lnSpc>
                    <a:spcPct val="140000"/>
                  </a:lnSpc>
                  <a:spcBef>
                    <a:spcPts val="1000"/>
                  </a:spcBef>
                  <a:spcAft>
                    <a:spcPts val="300"/>
                  </a:spcAft>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p>
                      </m:sSup>
                      <m:r>
                        <a:rPr lang="en-US" altLang="zh-CN">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a:latin typeface="Cambria Math" panose="02040503050406030204" pitchFamily="18" charset="0"/>
                                </a:rPr>
                                <m:t>𝛩</m:t>
                              </m:r>
                            </m:lim>
                          </m:limLow>
                        </m:fName>
                        <m:e>
                          <m:nary>
                            <m:naryPr>
                              <m:chr m:val="∑"/>
                              <m:limLoc m:val="undOvr"/>
                              <m:ctrlPr>
                                <a:rPr lang="zh-CN" altLang="zh-CN" i="1">
                                  <a:latin typeface="Cambria Math" panose="02040503050406030204" pitchFamily="18" charset="0"/>
                                </a:rPr>
                              </m:ctrlPr>
                            </m:naryPr>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1</m:t>
                              </m:r>
                            </m:sub>
                            <m:sup>
                              <m:r>
                                <a:rPr lang="en-US" altLang="zh-CN">
                                  <a:latin typeface="Cambria Math" panose="02040503050406030204" pitchFamily="18" charset="0"/>
                                </a:rPr>
                                <m:t>𝑛</m:t>
                              </m:r>
                            </m:sup>
                            <m:e>
                              <m:nary>
                                <m:naryPr>
                                  <m:chr m:val="∑"/>
                                  <m:limLoc m:val="undOvr"/>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sub>
                                <m:sup/>
                                <m:e>
                                  <m:sSub>
                                    <m:sSubPr>
                                      <m:ctrlPr>
                                        <a:rPr lang="zh-CN"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r>
                                    <a:rPr lang="en-US" altLang="zh-CN">
                                      <a:latin typeface="Cambria Math" panose="02040503050406030204" pitchFamily="18" charset="0"/>
                                    </a:rPr>
                                    <m:t>𝑙𝑜𝑔</m:t>
                                  </m:r>
                                  <m:f>
                                    <m:fPr>
                                      <m:ctrlPr>
                                        <a:rPr lang="zh-CN" altLang="zh-CN" i="1">
                                          <a:latin typeface="Cambria Math" panose="02040503050406030204" pitchFamily="18" charset="0"/>
                                        </a:rPr>
                                      </m:ctrlPr>
                                    </m:fPr>
                                    <m:num>
                                      <m:r>
                                        <a:rPr lang="en-US" altLang="zh-CN">
                                          <a:latin typeface="Cambria Math" panose="02040503050406030204" pitchFamily="18" charset="0"/>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e>
                                          <m:r>
                                            <a:rPr lang="en-US" altLang="zh-CN">
                                              <a:latin typeface="Cambria Math" panose="02040503050406030204" pitchFamily="18" charset="0"/>
                                            </a:rPr>
                                            <m:t>𝛩</m:t>
                                          </m:r>
                                        </m:e>
                                      </m:d>
                                    </m:num>
                                    <m:den>
                                      <m:sSub>
                                        <m:sSubPr>
                                          <m:ctrlPr>
                                            <a:rPr lang="zh-CN"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den>
                                  </m:f>
                                </m:e>
                              </m:nary>
                            </m:e>
                          </m:nary>
                        </m:e>
                      </m:func>
                    </m:oMath>
                  </m:oMathPara>
                </a14:m>
                <a:endParaRPr lang="zh-CN"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lnSpc>
                    <a:spcPct val="140000"/>
                  </a:lnSpc>
                  <a:spcBef>
                    <a:spcPts val="1000"/>
                  </a:spcBef>
                  <a:spcAft>
                    <a:spcPts val="300"/>
                  </a:spcAft>
                </a:pPr>
                <a:r>
                  <a:rPr lang="zh-CN" altLang="zh-CN" dirty="0"/>
                  <a:t>因为</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r>
                      <a:rPr lang="en-US" altLang="zh-CN">
                        <a:latin typeface="Cambria Math" panose="02040503050406030204" pitchFamily="18" charset="0"/>
                      </a:rPr>
                      <m:t>=</m:t>
                    </m:r>
                    <m:r>
                      <a:rPr lang="en-US" altLang="zh-CN">
                        <a:latin typeface="Cambria Math" panose="02040503050406030204" pitchFamily="18" charset="0"/>
                      </a:rPr>
                      <m:t>𝑝</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a:latin typeface="Cambria Math" panose="02040503050406030204" pitchFamily="18" charset="0"/>
                      </a:rPr>
                      <m:t>𝛩</m:t>
                    </m:r>
                    <m:r>
                      <a:rPr lang="en-US" altLang="zh-CN">
                        <a:latin typeface="Cambria Math" panose="02040503050406030204" pitchFamily="18" charset="0"/>
                      </a:rPr>
                      <m:t>)</m:t>
                    </m:r>
                  </m:oMath>
                </a14:m>
                <a:r>
                  <a:rPr lang="zh-CN" altLang="zh-CN" dirty="0"/>
                  <a:t>是由上一步的</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sup>
                    </m:sSup>
                  </m:oMath>
                </a14:m>
                <a:r>
                  <a:rPr lang="zh-CN" altLang="zh-CN" dirty="0"/>
                  <a:t>估计出的，与下一步要优化的</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p>
                    </m:sSup>
                  </m:oMath>
                </a14:m>
                <a:r>
                  <a:rPr lang="zh-CN" altLang="zh-CN" dirty="0"/>
                  <a:t>无关，所以上式等价于：</a:t>
                </a:r>
                <a:endParaRPr lang="zh-CN" altLang="zh-CN" dirty="0"/>
              </a:p>
              <a:p>
                <a:pPr marL="0" indent="0">
                  <a:lnSpc>
                    <a:spcPct val="140000"/>
                  </a:lnSpc>
                  <a:spcBef>
                    <a:spcPts val="1000"/>
                  </a:spcBef>
                  <a:spcAft>
                    <a:spcPts val="300"/>
                  </a:spcAft>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p>
                      </m:sSup>
                      <m:r>
                        <a:rPr lang="en-US" altLang="zh-CN">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a:latin typeface="Cambria Math" panose="02040503050406030204" pitchFamily="18" charset="0"/>
                                </a:rPr>
                                <m:t>𝛩</m:t>
                              </m:r>
                            </m:lim>
                          </m:limLow>
                        </m:fName>
                        <m:e>
                          <m:nary>
                            <m:naryPr>
                              <m:chr m:val="∑"/>
                              <m:limLoc m:val="undOvr"/>
                              <m:supHide m:val="on"/>
                              <m:ctrlPr>
                                <a:rPr lang="zh-CN" altLang="zh-CN" i="1">
                                  <a:latin typeface="Cambria Math" panose="02040503050406030204" pitchFamily="18" charset="0"/>
                                </a:rPr>
                              </m:ctrlPr>
                            </m:naryPr>
                            <m:sub>
                              <m:r>
                                <a:rPr lang="en-US" altLang="zh-CN">
                                  <a:latin typeface="Cambria Math" panose="02040503050406030204" pitchFamily="18" charset="0"/>
                                </a:rPr>
                                <m:t>𝑖</m:t>
                              </m:r>
                            </m:sub>
                            <m:sup/>
                            <m:e>
                              <m:nary>
                                <m:naryPr>
                                  <m:chr m:val="∑"/>
                                  <m:limLoc m:val="undOvr"/>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sub>
                                <m:sup/>
                                <m:e>
                                  <m:sSub>
                                    <m:sSubPr>
                                      <m:ctrlPr>
                                        <a:rPr lang="zh-CN"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e>
                                          <m:r>
                                            <a:rPr lang="en-US" altLang="zh-CN">
                                              <a:latin typeface="Cambria Math" panose="02040503050406030204" pitchFamily="18" charset="0"/>
                                            </a:rPr>
                                            <m:t>𝛩</m:t>
                                          </m:r>
                                        </m:e>
                                      </m:d>
                                    </m:e>
                                  </m:fun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zh-CN"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e>
                                  </m:func>
                                </m:e>
                              </m:nary>
                            </m:e>
                          </m:nary>
                        </m:e>
                      </m:func>
                      <m:r>
                        <a:rPr lang="en-US" altLang="zh-CN">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a:latin typeface="Cambria Math" panose="02040503050406030204" pitchFamily="18" charset="0"/>
                                </a:rPr>
                                <m:t>𝛩</m:t>
                              </m:r>
                            </m:lim>
                          </m:limLow>
                        </m:fName>
                        <m:e>
                          <m:nary>
                            <m:naryPr>
                              <m:chr m:val="∑"/>
                              <m:limLoc m:val="undOvr"/>
                              <m:supHide m:val="on"/>
                              <m:ctrlPr>
                                <a:rPr lang="zh-CN" altLang="zh-CN" i="1">
                                  <a:latin typeface="Cambria Math" panose="02040503050406030204" pitchFamily="18" charset="0"/>
                                </a:rPr>
                              </m:ctrlPr>
                            </m:naryPr>
                            <m:sub>
                              <m:r>
                                <a:rPr lang="en-US" altLang="zh-CN">
                                  <a:latin typeface="Cambria Math" panose="02040503050406030204" pitchFamily="18" charset="0"/>
                                </a:rPr>
                                <m:t>𝑖</m:t>
                              </m:r>
                            </m:sub>
                            <m:sup/>
                            <m:e>
                              <m:nary>
                                <m:naryPr>
                                  <m:chr m:val="∑"/>
                                  <m:limLoc m:val="undOvr"/>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sub>
                                <m:sup/>
                                <m:e>
                                  <m:sSub>
                                    <m:sSubPr>
                                      <m:ctrlPr>
                                        <a:rPr lang="zh-CN"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e>
                                          <m:r>
                                            <a:rPr lang="en-US" altLang="zh-CN">
                                              <a:latin typeface="Cambria Math" panose="02040503050406030204" pitchFamily="18" charset="0"/>
                                            </a:rPr>
                                            <m:t>𝛩</m:t>
                                          </m:r>
                                        </m:e>
                                      </m:d>
                                    </m:e>
                                  </m:func>
                                </m:e>
                              </m:nary>
                            </m:e>
                          </m:nary>
                        </m:e>
                      </m:func>
                    </m:oMath>
                  </m:oMathPara>
                </a14:m>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
                </a:stretch>
              </a:blipFill>
            </p:spPr>
            <p:txBody>
              <a:bodyPr/>
              <a:lstStyle/>
              <a:p>
                <a:r>
                  <a:rPr lang="zh-CN" altLang="en-US">
                    <a:noFill/>
                  </a:rPr>
                  <a:t> </a:t>
                </a:r>
              </a:p>
            </p:txBody>
          </p:sp>
        </mc:Fallback>
      </mc:AlternateContent>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a:t>广义</a:t>
            </a:r>
            <a:r>
              <a:rPr lang="en-US" altLang="zh-CN" dirty="0"/>
              <a:t>EM</a:t>
            </a:r>
            <a:r>
              <a:rPr lang="zh-CN" altLang="en-US" dirty="0"/>
              <a:t>算法中，</a:t>
            </a:r>
            <a:r>
              <a:rPr lang="en-US" altLang="zh-CN" dirty="0"/>
              <a:t>E</a:t>
            </a:r>
            <a:r>
              <a:rPr lang="zh-CN" altLang="en-US" dirty="0"/>
              <a:t>步骤是固定参数来优化隐变量分布，</a:t>
            </a:r>
            <a:r>
              <a:rPr lang="en-US" altLang="zh-CN" dirty="0"/>
              <a:t>M</a:t>
            </a:r>
            <a:r>
              <a:rPr lang="zh-CN" altLang="en-US" dirty="0"/>
              <a:t>步骤是固定隐变量分布来优化参数，两者不同交替迭代。至此，证明了</a:t>
            </a:r>
            <a:r>
              <a:rPr lang="en-US" altLang="zh-CN" dirty="0"/>
              <a:t>EM</a:t>
            </a:r>
            <a:r>
              <a:rPr lang="zh-CN" altLang="en-US" dirty="0"/>
              <a:t>算法能够通过不断最大化下界来逼近最大似然估计值。</a:t>
            </a:r>
            <a:endParaRPr lang="zh-CN" altLang="en-US" dirty="0"/>
          </a:p>
          <a:p>
            <a:pPr lvl="1"/>
            <a:endParaRPr lang="zh-CN" altLang="en-US" dirty="0"/>
          </a:p>
          <a:p>
            <a:pPr lvl="1"/>
            <a:endParaRPr lang="zh-CN" alt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custDataLst>
              <p:tags r:id="rId1"/>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9" name="组合 8"/>
          <p:cNvGrpSpPr/>
          <p:nvPr>
            <p:custDataLst>
              <p:tags r:id="rId2"/>
            </p:custDataLst>
          </p:nvPr>
        </p:nvGrpSpPr>
        <p:grpSpPr>
          <a:xfrm>
            <a:off x="0" y="0"/>
            <a:ext cx="4286250" cy="490220"/>
            <a:chOff x="-5270500" y="0"/>
            <a:chExt cx="5715000" cy="653627"/>
          </a:xfrm>
        </p:grpSpPr>
        <p:sp>
          <p:nvSpPr>
            <p:cNvPr id="5" name="TitleBackground"/>
            <p:cNvSpPr/>
            <p:nvPr>
              <p:custDataLst>
                <p:tags r:id="rId3"/>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4"/>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5"/>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6"/>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0" name="图片 9" descr="tmpAA5"/>
          <p:cNvPicPr>
            <a:picLocks noChangeAspect="1"/>
          </p:cNvPicPr>
          <p:nvPr>
            <p:custDataLst>
              <p:tags r:id="rId7"/>
            </p:custDataLst>
          </p:nvPr>
        </p:nvPicPr>
        <p:blipFill>
          <a:blip r:embed="rId8"/>
          <a:stretch>
            <a:fillRect/>
          </a:stretch>
        </p:blipFill>
        <p:spPr>
          <a:xfrm>
            <a:off x="10642600" y="63500"/>
            <a:ext cx="1422400" cy="508000"/>
          </a:xfrm>
          <a:prstGeom prst="rect">
            <a:avLst/>
          </a:prstGeom>
        </p:spPr>
      </p:pic>
      <p:pic>
        <p:nvPicPr>
          <p:cNvPr id="3" name="图片 2"/>
          <p:cNvPicPr>
            <a:picLocks noChangeAspect="1"/>
          </p:cNvPicPr>
          <p:nvPr/>
        </p:nvPicPr>
        <p:blipFill>
          <a:blip r:embed="rId9"/>
          <a:stretch>
            <a:fillRect/>
          </a:stretch>
        </p:blipFill>
        <p:spPr>
          <a:xfrm>
            <a:off x="2023745" y="848995"/>
            <a:ext cx="7505700" cy="5006340"/>
          </a:xfrm>
          <a:prstGeom prst="rect">
            <a:avLst/>
          </a:prstGeom>
        </p:spPr>
      </p:pic>
    </p:spTree>
    <p:custDataLst>
      <p:tags r:id="rId10"/>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indent="266700" algn="just">
                  <a:spcBef>
                    <a:spcPts val="1000"/>
                  </a:spcBef>
                  <a:spcAft>
                    <a:spcPts val="300"/>
                  </a:spcAft>
                </a:pPr>
                <a:r>
                  <a:rPr lang="zh-CN" altLang="zh-CN" dirty="0"/>
                  <a:t>假设</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p>
                    </m:sSup>
                  </m:oMath>
                </a14:m>
                <a:r>
                  <a:rPr lang="zh-CN" altLang="zh-CN" dirty="0"/>
                  <a:t>和</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sup>
                    </m:sSup>
                  </m:oMath>
                </a14:m>
                <a:r>
                  <a:rPr lang="zh-CN" altLang="zh-CN" dirty="0"/>
                  <a:t>是两个相邻的迭代更新得到的参数值，如果能证明</a:t>
                </a:r>
                <a14:m>
                  <m:oMath xmlns:m="http://schemas.openxmlformats.org/officeDocument/2006/math">
                    <m:r>
                      <a:rPr lang="en-US" altLang="zh-CN">
                        <a:latin typeface="Cambria Math" panose="02040503050406030204" pitchFamily="18" charset="0"/>
                      </a:rPr>
                      <m:t>𝐿</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sup>
                        </m:sSup>
                      </m:e>
                    </m:d>
                    <m:r>
                      <a:rPr lang="en-US" altLang="zh-CN">
                        <a:latin typeface="Cambria Math" panose="02040503050406030204" pitchFamily="18" charset="0"/>
                      </a:rPr>
                      <m:t>≤</m:t>
                    </m:r>
                    <m:r>
                      <a:rPr lang="en-US" altLang="zh-CN">
                        <a:latin typeface="Cambria Math" panose="02040503050406030204" pitchFamily="18" charset="0"/>
                      </a:rPr>
                      <m:t>𝐿</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p>
                        </m:sSup>
                      </m:e>
                    </m:d>
                  </m:oMath>
                </a14:m>
                <a:r>
                  <a:rPr lang="zh-CN" altLang="zh-CN" dirty="0"/>
                  <a:t>，即可认为</a:t>
                </a:r>
                <a:r>
                  <a:rPr lang="en-US" altLang="zh-CN" dirty="0"/>
                  <a:t>EM</a:t>
                </a:r>
                <a:r>
                  <a:rPr lang="zh-CN" altLang="zh-CN" dirty="0"/>
                  <a:t>算法能够让似然单调增长。下面给出简略的证明：</a:t>
                </a:r>
                <a:endParaRPr lang="en-US" altLang="zh-CN" dirty="0"/>
              </a:p>
              <a:p>
                <a:pPr marL="0" indent="0" algn="just">
                  <a:spcBef>
                    <a:spcPts val="1000"/>
                  </a:spcBef>
                  <a:spcAft>
                    <a:spcPts val="300"/>
                  </a:spcAft>
                  <a:buNone/>
                </a:pPr>
                <a14:m>
                  <m:oMathPara xmlns:m="http://schemas.openxmlformats.org/officeDocument/2006/math">
                    <m:oMathParaPr>
                      <m:jc m:val="centerGroup"/>
                    </m:oMathParaPr>
                    <m:oMath xmlns:m="http://schemas.openxmlformats.org/officeDocument/2006/math">
                      <m:r>
                        <a:rPr lang="en-US" altLang="zh-CN" sz="3200" i="1"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𝐿</m:t>
                      </m:r>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𝛩</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p>
                          </m:sSup>
                        </m:e>
                      </m:d>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undOvr"/>
                          <m:supHide m:val="on"/>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𝑖</m:t>
                          </m:r>
                        </m:sub>
                        <m:sup/>
                        <m:e>
                          <m:nary>
                            <m:naryPr>
                              <m:chr m:val="∑"/>
                              <m:limLoc m:val="undOvr"/>
                              <m:supHide m:val="on"/>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naryPr>
                            <m:sub>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sub>
                            <m:sup/>
                            <m:e>
                              <m:sSub>
                                <m:sSub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𝑄</m:t>
                                  </m:r>
                                </m:e>
                                <m: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𝑖</m:t>
                                  </m:r>
                                </m:sub>
                              </m:sSub>
                              <m:d>
                                <m:d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func>
                                <m:func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3200" kern="100">
                                      <a:latin typeface="Cambria Math" panose="02040503050406030204" pitchFamily="18" charset="0"/>
                                      <a:ea typeface="华文楷体" panose="02010600040101010101" pitchFamily="2" charset="-122"/>
                                      <a:cs typeface="Times New Roman" panose="02020603050405020304" pitchFamily="16" charset="0"/>
                                    </a:rPr>
                                    <m:t>log</m:t>
                                  </m:r>
                                </m:fName>
                                <m:e>
                                  <m:f>
                                    <m:f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𝛩</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p>
                                          </m:sSup>
                                        </m:e>
                                      </m:d>
                                    </m:num>
                                    <m:den>
                                      <m:sSub>
                                        <m:sSub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𝑄</m:t>
                                          </m:r>
                                        </m:e>
                                        <m: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𝑖</m:t>
                                          </m:r>
                                        </m:sub>
                                      </m:sSub>
                                      <m:d>
                                        <m:d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den>
                                  </m:f>
                                </m:e>
                              </m:func>
                            </m:e>
                          </m:nary>
                        </m:e>
                      </m:nary>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         </m:t>
                      </m:r>
                    </m:oMath>
                  </m:oMathPara>
                </a14:m>
                <a:endParaRPr lang="zh-CN" altLang="zh-CN" sz="3200" dirty="0">
                  <a:latin typeface="Times New Roman" panose="02020603050405020304" pitchFamily="16" charset="0"/>
                  <a:ea typeface="华文楷体" panose="02010600040101010101" pitchFamily="2" charset="-122"/>
                  <a:cs typeface="Times New Roman" panose="02020603050405020304" pitchFamily="16" charset="0"/>
                </a:endParaRPr>
              </a:p>
              <a:p>
                <a:pPr marL="0" indent="0" algn="just">
                  <a:spcBef>
                    <a:spcPts val="1000"/>
                  </a:spcBef>
                  <a:spcAft>
                    <a:spcPts val="300"/>
                  </a:spcAft>
                  <a:buNone/>
                </a:pPr>
                <a14:m>
                  <m:oMathPara xmlns:m="http://schemas.openxmlformats.org/officeDocument/2006/math">
                    <m:oMathParaPr>
                      <m:jc m:val="centerGroup"/>
                    </m:oMathParaPr>
                    <m:oMath xmlns:m="http://schemas.openxmlformats.org/officeDocument/2006/math">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𝑙</m:t>
                      </m:r>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𝛩</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p>
                          </m:sSup>
                        </m:e>
                      </m:d>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undOvr"/>
                          <m:supHide m:val="on"/>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𝑖</m:t>
                          </m:r>
                        </m:sub>
                        <m:sup/>
                        <m:e>
                          <m:nary>
                            <m:naryPr>
                              <m:chr m:val="∑"/>
                              <m:limLoc m:val="undOvr"/>
                              <m:supHide m:val="on"/>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naryPr>
                            <m:sub>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sub>
                            <m:sup/>
                            <m:e>
                              <m:sSubSup>
                                <m:sSubSup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𝑄</m:t>
                                  </m:r>
                                </m:e>
                                <m: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𝑖</m:t>
                                  </m:r>
                                </m:sub>
                                <m:sup>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𝑡</m:t>
                                  </m:r>
                                </m:sup>
                              </m:sSubSup>
                              <m:d>
                                <m:d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func>
                                <m:func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3200" kern="100">
                                      <a:latin typeface="Cambria Math" panose="02040503050406030204" pitchFamily="18" charset="0"/>
                                      <a:ea typeface="华文楷体" panose="02010600040101010101" pitchFamily="2" charset="-122"/>
                                      <a:cs typeface="Times New Roman" panose="02020603050405020304" pitchFamily="16" charset="0"/>
                                    </a:rPr>
                                    <m:t>log</m:t>
                                  </m:r>
                                </m:fName>
                                <m:e>
                                  <m:f>
                                    <m:f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𝛩</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p>
                                          </m:sSup>
                                        </m:e>
                                      </m:d>
                                    </m:num>
                                    <m:den>
                                      <m:sSubSup>
                                        <m:sSubSup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𝑄</m:t>
                                          </m:r>
                                        </m:e>
                                        <m:sub>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𝑖</m:t>
                                          </m:r>
                                        </m:sub>
                                        <m:sup>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𝑡</m:t>
                                          </m:r>
                                        </m:sup>
                                      </m:sSubSup>
                                      <m:d>
                                        <m:d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den>
                                  </m:f>
                                </m:e>
                              </m:func>
                            </m:e>
                          </m:nary>
                        </m:e>
                      </m:nary>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m:t>
                      </m:r>
                      <m:r>
                        <a:rPr lang="zh-CN" altLang="zh-CN" sz="3200" kern="100">
                          <a:latin typeface="Cambria Math" panose="02040503050406030204" pitchFamily="18" charset="0"/>
                          <a:ea typeface="华文楷体" panose="02010600040101010101" pitchFamily="2" charset="-122"/>
                          <a:cs typeface="Times New Roman" panose="02020603050405020304" pitchFamily="16" charset="0"/>
                        </a:rPr>
                        <m:t>特殊化</m:t>
                      </m:r>
                      <m:r>
                        <a:rPr lang="en-US" altLang="zh-CN" sz="3200" i="1" kern="100">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zh-CN" altLang="zh-CN" sz="3200" dirty="0">
                  <a:latin typeface="Times New Roman" panose="02020603050405020304" pitchFamily="16" charset="0"/>
                  <a:ea typeface="华文楷体" panose="02010600040101010101" pitchFamily="2" charset="-122"/>
                  <a:cs typeface="Times New Roman" panose="02020603050405020304" pitchFamily="16" charset="0"/>
                </a:endParaRPr>
              </a:p>
              <a:p>
                <a:pPr lvl="1" indent="266700" algn="just">
                  <a:spcBef>
                    <a:spcPts val="1000"/>
                  </a:spcBef>
                  <a:spcAft>
                    <a:spcPts val="300"/>
                  </a:spcAft>
                </a:pPr>
                <a:endParaRPr lang="zh-CN" altLang="zh-CN" dirty="0"/>
              </a:p>
              <a:p>
                <a:pPr lvl="1"/>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1199" b="-17600"/>
                </a:stretch>
              </a:blipFill>
            </p:spPr>
            <p:txBody>
              <a:bodyPr/>
              <a:lstStyle/>
              <a:p>
                <a:r>
                  <a:rPr lang="zh-CN" altLang="en-US">
                    <a:noFill/>
                  </a:rPr>
                  <a:t> </a:t>
                </a:r>
              </a:p>
            </p:txBody>
          </p:sp>
        </mc:Fallback>
      </mc:AlternateContent>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期望最大化算法：</a:t>
            </a:r>
            <a:r>
              <a:rPr lang="en-US" altLang="zh-CN" dirty="0">
                <a:solidFill>
                  <a:srgbClr val="C00000"/>
                </a:solidFill>
              </a:rPr>
              <a:t>EM</a:t>
            </a:r>
            <a:r>
              <a:rPr lang="zh-CN" altLang="en-US" dirty="0">
                <a:solidFill>
                  <a:srgbClr val="C00000"/>
                </a:solidFill>
              </a:rPr>
              <a:t>算法一般形式</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spcAft>
                    <a:spcPts val="300"/>
                  </a:spcAft>
                </a:pPr>
                <a:r>
                  <a:rPr lang="zh-CN" altLang="zh-CN" dirty="0"/>
                  <a:t>因为</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p>
                    </m:sSup>
                    <m:r>
                      <a:rPr lang="en-US" altLang="zh-CN">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a:latin typeface="Cambria Math" panose="02040503050406030204" pitchFamily="18" charset="0"/>
                              </a:rPr>
                              <m:t>𝛩</m:t>
                            </m:r>
                          </m:lim>
                        </m:limLow>
                      </m:fName>
                      <m:e>
                        <m:nary>
                          <m:naryPr>
                            <m:chr m:val="∑"/>
                            <m:limLoc m:val="undOvr"/>
                            <m:supHide m:val="on"/>
                            <m:ctrlPr>
                              <a:rPr lang="zh-CN" altLang="zh-CN" i="1">
                                <a:latin typeface="Cambria Math" panose="02040503050406030204" pitchFamily="18" charset="0"/>
                              </a:rPr>
                            </m:ctrlPr>
                          </m:naryPr>
                          <m:sub>
                            <m:r>
                              <a:rPr lang="en-US" altLang="zh-CN">
                                <a:latin typeface="Cambria Math" panose="02040503050406030204" pitchFamily="18" charset="0"/>
                              </a:rPr>
                              <m:t>𝑖</m:t>
                            </m:r>
                          </m:sub>
                          <m:sup/>
                          <m:e>
                            <m:nary>
                              <m:naryPr>
                                <m:chr m:val="∑"/>
                                <m:limLoc m:val="undOvr"/>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sub>
                              <m:sup/>
                              <m:e>
                                <m:sSub>
                                  <m:sSubPr>
                                    <m:ctrlPr>
                                      <a:rPr lang="zh-CN"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zh-CN" altLang="zh-CN" i="1">
                                            <a:latin typeface="Cambria Math" panose="02040503050406030204" pitchFamily="18" charset="0"/>
                                          </a:rPr>
                                        </m:ctrlPr>
                                      </m:fPr>
                                      <m:num>
                                        <m:r>
                                          <a:rPr lang="en-US" altLang="zh-CN">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e>
                                            <m:r>
                                              <a:rPr lang="en-US" altLang="zh-CN">
                                                <a:latin typeface="Cambria Math" panose="02040503050406030204" pitchFamily="18" charset="0"/>
                                              </a:rPr>
                                              <m:t>𝛩</m:t>
                                            </m:r>
                                          </m:e>
                                        </m:d>
                                      </m:num>
                                      <m:den>
                                        <m:sSub>
                                          <m:sSubPr>
                                            <m:ctrlPr>
                                              <a:rPr lang="zh-CN"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den>
                                    </m:f>
                                  </m:e>
                                </m:func>
                              </m:e>
                            </m:nary>
                          </m:e>
                        </m:nary>
                      </m:e>
                    </m:func>
                  </m:oMath>
                </a14:m>
                <a:r>
                  <a:rPr lang="zh-CN" altLang="zh-CN" dirty="0"/>
                  <a:t>，即对于</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sup>
                    </m:sSup>
                  </m:oMath>
                </a14:m>
                <a:r>
                  <a:rPr lang="zh-CN" altLang="zh-CN" dirty="0"/>
                  <a:t>（事实上可以是任意的</a:t>
                </a:r>
                <a14:m>
                  <m:oMath xmlns:m="http://schemas.openxmlformats.org/officeDocument/2006/math">
                    <m:r>
                      <a:rPr lang="en-US" altLang="zh-CN">
                        <a:latin typeface="Cambria Math" panose="02040503050406030204" pitchFamily="18" charset="0"/>
                      </a:rPr>
                      <m:t>𝛩</m:t>
                    </m:r>
                  </m:oMath>
                </a14:m>
                <a:r>
                  <a:rPr lang="zh-CN" altLang="zh-CN" dirty="0"/>
                  <a:t>）都有下面的式子成立：</a:t>
                </a:r>
                <a:endParaRPr lang="zh-CN" altLang="zh-CN" dirty="0"/>
              </a:p>
              <a:p>
                <a:pPr marL="0" indent="0">
                  <a:spcAft>
                    <a:spcPts val="300"/>
                  </a:spcAft>
                  <a:buNone/>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i="1">
                              <a:latin typeface="Cambria Math" panose="02040503050406030204" pitchFamily="18" charset="0"/>
                            </a:rPr>
                          </m:ctrlPr>
                        </m:naryPr>
                        <m:sub>
                          <m:r>
                            <a:rPr lang="en-US" altLang="zh-CN">
                              <a:latin typeface="Cambria Math" panose="02040503050406030204" pitchFamily="18" charset="0"/>
                            </a:rPr>
                            <m:t>𝑖</m:t>
                          </m:r>
                        </m:sub>
                        <m:sup/>
                        <m:e>
                          <m:nary>
                            <m:naryPr>
                              <m:chr m:val="∑"/>
                              <m:limLoc m:val="undOvr"/>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sub>
                            <m:sup/>
                            <m:e>
                              <m:sSubSup>
                                <m:sSubSupPr>
                                  <m:ctrlPr>
                                    <a:rPr lang="zh-CN" altLang="zh-CN" i="1">
                                      <a:latin typeface="Cambria Math" panose="02040503050406030204" pitchFamily="18" charset="0"/>
                                    </a:rPr>
                                  </m:ctrlPr>
                                </m:sSubSupPr>
                                <m:e>
                                  <m:r>
                                    <a:rPr lang="en-US" altLang="zh-CN">
                                      <a:latin typeface="Cambria Math" panose="02040503050406030204" pitchFamily="18" charset="0"/>
                                    </a:rPr>
                                    <m:t>𝑄</m:t>
                                  </m:r>
                                </m:e>
                                <m:sub>
                                  <m:r>
                                    <a:rPr lang="en-US" altLang="zh-CN">
                                      <a:latin typeface="Cambria Math" panose="02040503050406030204" pitchFamily="18" charset="0"/>
                                    </a:rPr>
                                    <m:t>𝑖</m:t>
                                  </m:r>
                                </m:sub>
                                <m:sup>
                                  <m:r>
                                    <a:rPr lang="en-US" altLang="zh-CN">
                                      <a:latin typeface="Cambria Math" panose="02040503050406030204" pitchFamily="18" charset="0"/>
                                    </a:rPr>
                                    <m:t>𝑡</m:t>
                                  </m:r>
                                </m:sup>
                              </m:sSub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zh-CN" altLang="zh-CN" i="1">
                                          <a:latin typeface="Cambria Math" panose="02040503050406030204" pitchFamily="18" charset="0"/>
                                        </a:rPr>
                                      </m:ctrlPr>
                                    </m:fPr>
                                    <m:num>
                                      <m:r>
                                        <a:rPr lang="en-US" altLang="zh-CN">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e>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p>
                                          </m:sSup>
                                        </m:e>
                                      </m:d>
                                    </m:num>
                                    <m:den>
                                      <m:sSubSup>
                                        <m:sSubSupPr>
                                          <m:ctrlPr>
                                            <a:rPr lang="zh-CN" altLang="zh-CN" i="1">
                                              <a:latin typeface="Cambria Math" panose="02040503050406030204" pitchFamily="18" charset="0"/>
                                            </a:rPr>
                                          </m:ctrlPr>
                                        </m:sSubSupPr>
                                        <m:e>
                                          <m:r>
                                            <a:rPr lang="en-US" altLang="zh-CN">
                                              <a:latin typeface="Cambria Math" panose="02040503050406030204" pitchFamily="18" charset="0"/>
                                            </a:rPr>
                                            <m:t>𝑄</m:t>
                                          </m:r>
                                        </m:e>
                                        <m:sub>
                                          <m:r>
                                            <a:rPr lang="en-US" altLang="zh-CN">
                                              <a:latin typeface="Cambria Math" panose="02040503050406030204" pitchFamily="18" charset="0"/>
                                            </a:rPr>
                                            <m:t>𝑖</m:t>
                                          </m:r>
                                        </m:sub>
                                        <m:sup>
                                          <m:r>
                                            <a:rPr lang="en-US" altLang="zh-CN">
                                              <a:latin typeface="Cambria Math" panose="02040503050406030204" pitchFamily="18" charset="0"/>
                                            </a:rPr>
                                            <m:t>𝑡</m:t>
                                          </m:r>
                                        </m:sup>
                                      </m:sSub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den>
                                  </m:f>
                                </m:e>
                              </m:func>
                            </m:e>
                          </m:nary>
                        </m:e>
                      </m:nary>
                      <m:r>
                        <a:rPr lang="en-US" altLang="zh-CN">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a:latin typeface="Cambria Math" panose="02040503050406030204" pitchFamily="18" charset="0"/>
                            </a:rPr>
                            <m:t>𝑖</m:t>
                          </m:r>
                        </m:sub>
                        <m:sup/>
                        <m:e>
                          <m:nary>
                            <m:naryPr>
                              <m:chr m:val="∑"/>
                              <m:limLoc m:val="undOvr"/>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sub>
                            <m:sup/>
                            <m:e>
                              <m:sSubSup>
                                <m:sSubSupPr>
                                  <m:ctrlPr>
                                    <a:rPr lang="zh-CN" altLang="zh-CN" i="1">
                                      <a:latin typeface="Cambria Math" panose="02040503050406030204" pitchFamily="18" charset="0"/>
                                    </a:rPr>
                                  </m:ctrlPr>
                                </m:sSubSupPr>
                                <m:e>
                                  <m:r>
                                    <a:rPr lang="en-US" altLang="zh-CN">
                                      <a:latin typeface="Cambria Math" panose="02040503050406030204" pitchFamily="18" charset="0"/>
                                    </a:rPr>
                                    <m:t>𝑄</m:t>
                                  </m:r>
                                </m:e>
                                <m:sub>
                                  <m:r>
                                    <a:rPr lang="en-US" altLang="zh-CN">
                                      <a:latin typeface="Cambria Math" panose="02040503050406030204" pitchFamily="18" charset="0"/>
                                    </a:rPr>
                                    <m:t>𝑖</m:t>
                                  </m:r>
                                </m:sub>
                                <m:sup>
                                  <m:r>
                                    <a:rPr lang="en-US" altLang="zh-CN">
                                      <a:latin typeface="Cambria Math" panose="02040503050406030204" pitchFamily="18" charset="0"/>
                                    </a:rPr>
                                    <m:t>𝑡</m:t>
                                  </m:r>
                                </m:sup>
                              </m:sSub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zh-CN" altLang="zh-CN" i="1">
                                          <a:latin typeface="Cambria Math" panose="02040503050406030204" pitchFamily="18" charset="0"/>
                                        </a:rPr>
                                      </m:ctrlPr>
                                    </m:fPr>
                                    <m:num>
                                      <m:r>
                                        <a:rPr lang="en-US" altLang="zh-CN">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e>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sup>
                                          </m:sSup>
                                        </m:e>
                                      </m:d>
                                    </m:num>
                                    <m:den>
                                      <m:sSubSup>
                                        <m:sSubSupPr>
                                          <m:ctrlPr>
                                            <a:rPr lang="zh-CN" altLang="zh-CN" i="1">
                                              <a:latin typeface="Cambria Math" panose="02040503050406030204" pitchFamily="18" charset="0"/>
                                            </a:rPr>
                                          </m:ctrlPr>
                                        </m:sSubSupPr>
                                        <m:e>
                                          <m:r>
                                            <a:rPr lang="en-US" altLang="zh-CN">
                                              <a:latin typeface="Cambria Math" panose="02040503050406030204" pitchFamily="18" charset="0"/>
                                            </a:rPr>
                                            <m:t>𝑄</m:t>
                                          </m:r>
                                        </m:e>
                                        <m:sub>
                                          <m:r>
                                            <a:rPr lang="en-US" altLang="zh-CN">
                                              <a:latin typeface="Cambria Math" panose="02040503050406030204" pitchFamily="18" charset="0"/>
                                            </a:rPr>
                                            <m:t>𝑖</m:t>
                                          </m:r>
                                        </m:sub>
                                        <m:sup>
                                          <m:r>
                                            <a:rPr lang="en-US" altLang="zh-CN">
                                              <a:latin typeface="Cambria Math" panose="02040503050406030204" pitchFamily="18" charset="0"/>
                                            </a:rPr>
                                            <m:t>𝑡</m:t>
                                          </m:r>
                                        </m:sup>
                                      </m:sSub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𝑖</m:t>
                                              </m:r>
                                            </m:sub>
                                          </m:sSub>
                                        </m:e>
                                      </m:d>
                                    </m:den>
                                  </m:f>
                                </m:e>
                              </m:func>
                            </m:e>
                          </m:nary>
                        </m:e>
                      </m:nary>
                    </m:oMath>
                  </m:oMathPara>
                </a14:m>
                <a:endParaRPr lang="zh-CN" altLang="zh-CN" dirty="0"/>
              </a:p>
              <a:p>
                <a:pPr marL="0" indent="0">
                  <a:spcAft>
                    <a:spcPts val="300"/>
                  </a:spcAft>
                  <a:buNone/>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               =</m:t>
                      </m:r>
                      <m:r>
                        <a:rPr lang="en-US" altLang="zh-CN">
                          <a:latin typeface="Cambria Math" panose="02040503050406030204" pitchFamily="18" charset="0"/>
                        </a:rPr>
                        <m:t>𝐿</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sup>
                          </m:sSup>
                        </m:e>
                      </m:d>
                    </m:oMath>
                  </m:oMathPara>
                </a14:m>
                <a:endParaRPr lang="en-US" altLang="zh-CN" dirty="0"/>
              </a:p>
              <a:p>
                <a:pPr>
                  <a:lnSpc>
                    <a:spcPct val="130000"/>
                  </a:lnSpc>
                  <a:spcAft>
                    <a:spcPts val="300"/>
                  </a:spcAft>
                </a:pPr>
                <a:r>
                  <a:rPr lang="zh-CN" altLang="zh-CN" dirty="0"/>
                  <a:t>至此，证明了</a:t>
                </a:r>
                <a14:m>
                  <m:oMath xmlns:m="http://schemas.openxmlformats.org/officeDocument/2006/math">
                    <m:r>
                      <a:rPr lang="en-US" altLang="zh-CN">
                        <a:latin typeface="Cambria Math" panose="02040503050406030204" pitchFamily="18" charset="0"/>
                      </a:rPr>
                      <m:t>𝐿</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p>
                        </m:sSup>
                      </m:e>
                    </m:d>
                    <m:r>
                      <a:rPr lang="en-US" altLang="zh-CN">
                        <a:latin typeface="Cambria Math" panose="02040503050406030204" pitchFamily="18" charset="0"/>
                      </a:rPr>
                      <m:t>≥</m:t>
                    </m:r>
                    <m:r>
                      <a:rPr lang="en-US" altLang="zh-CN">
                        <a:latin typeface="Cambria Math" panose="02040503050406030204" pitchFamily="18" charset="0"/>
                      </a:rPr>
                      <m:t>𝐿</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a:latin typeface="Cambria Math" panose="02040503050406030204" pitchFamily="18" charset="0"/>
                              </a:rPr>
                              <m:t>𝛩</m:t>
                            </m:r>
                          </m:e>
                          <m:sup>
                            <m:r>
                              <a:rPr lang="en-US" altLang="zh-CN">
                                <a:latin typeface="Cambria Math" panose="02040503050406030204" pitchFamily="18" charset="0"/>
                              </a:rPr>
                              <m:t>𝑡</m:t>
                            </m:r>
                          </m:sup>
                        </m:sSup>
                      </m:e>
                    </m:d>
                  </m:oMath>
                </a14:m>
                <a:r>
                  <a:rPr lang="zh-CN" altLang="zh-CN" dirty="0"/>
                  <a:t>，即</a:t>
                </a:r>
                <a:r>
                  <a:rPr lang="en-US" altLang="zh-CN" dirty="0"/>
                  <a:t>EM</a:t>
                </a:r>
                <a:r>
                  <a:rPr lang="zh-CN" altLang="zh-CN" dirty="0"/>
                  <a:t>算法能够保证似然度取值单调增长</a:t>
                </a:r>
                <a:r>
                  <a:rPr lang="zh-CN" altLang="en-US" dirty="0"/>
                  <a:t>，即</a:t>
                </a:r>
                <a:r>
                  <a:rPr lang="en-US" altLang="zh-CN" dirty="0"/>
                  <a:t>EM</a:t>
                </a:r>
                <a:r>
                  <a:rPr lang="zh-CN" altLang="zh-CN" dirty="0"/>
                  <a:t>算法能够稳定收敛</a:t>
                </a:r>
                <a:endParaRPr lang="zh-CN" altLang="zh-CN" dirty="0"/>
              </a:p>
              <a:p>
                <a:pPr marL="0" indent="0">
                  <a:spcAft>
                    <a:spcPts val="300"/>
                  </a:spcAft>
                  <a:buNone/>
                </a:pPr>
                <a:endParaRPr lang="zh-CN"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5626"/>
                </a:stretch>
              </a:blipFill>
            </p:spPr>
            <p:txBody>
              <a:bodyPr/>
              <a:lstStyle/>
              <a:p>
                <a:r>
                  <a:rPr lang="zh-CN" altLang="en-US">
                    <a:noFill/>
                  </a:rPr>
                  <a:t> </a:t>
                </a:r>
              </a:p>
            </p:txBody>
          </p:sp>
        </mc:Fallback>
      </mc:AlternateContent>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en-US" altLang="zh-CN" dirty="0"/>
              <a:t>K</a:t>
            </a:r>
            <a:r>
              <a:rPr lang="zh-CN" altLang="en-US" dirty="0"/>
              <a:t>均值聚类</a:t>
            </a:r>
            <a:endParaRPr lang="en-US" altLang="zh-CN" dirty="0"/>
          </a:p>
          <a:p>
            <a:r>
              <a:rPr lang="zh-CN" altLang="en-US" dirty="0"/>
              <a:t>主成分分析</a:t>
            </a:r>
            <a:endParaRPr lang="en-US" altLang="zh-CN" dirty="0"/>
          </a:p>
          <a:p>
            <a:r>
              <a:rPr lang="zh-CN" altLang="en-US" dirty="0"/>
              <a:t>特征人脸方法</a:t>
            </a:r>
            <a:endParaRPr lang="en-US" altLang="zh-CN" dirty="0"/>
          </a:p>
          <a:p>
            <a:r>
              <a:rPr lang="zh-CN" altLang="en-US" dirty="0"/>
              <a:t>期望最大化算法</a:t>
            </a:r>
            <a:endParaRPr lang="en-US" altLang="zh-CN" dirty="0"/>
          </a:p>
          <a:p>
            <a:r>
              <a:rPr lang="zh-CN" altLang="en-US" dirty="0"/>
              <a:t>实训题目安排</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r>
              <a:rPr lang="en-US" altLang="zh-CN" dirty="0"/>
              <a:t>: </a:t>
            </a:r>
            <a:r>
              <a:rPr lang="zh-CN" altLang="en-US" dirty="0">
                <a:solidFill>
                  <a:srgbClr val="C00000"/>
                </a:solidFill>
              </a:rPr>
              <a:t>从数据中学习映射函数</a:t>
            </a:r>
            <a:endParaRPr lang="zh-CN" altLang="en-US" dirty="0">
              <a:solidFill>
                <a:srgbClr val="C00000"/>
              </a:solidFill>
            </a:endParaRPr>
          </a:p>
        </p:txBody>
      </p:sp>
      <p:sp>
        <p:nvSpPr>
          <p:cNvPr id="3" name="内容占位符 2"/>
          <p:cNvSpPr>
            <a:spLocks noGrp="1"/>
          </p:cNvSpPr>
          <p:nvPr>
            <p:ph idx="1"/>
          </p:nvPr>
        </p:nvSpPr>
        <p:spPr/>
        <p:txBody>
          <a:bodyPr/>
          <a:lstStyle/>
          <a:p>
            <a:pPr marL="0" indent="0">
              <a:buNone/>
            </a:pPr>
            <a:r>
              <a:rPr lang="en-US" altLang="zh-CN" dirty="0"/>
              <a:t> </a:t>
            </a:r>
            <a:endParaRPr lang="zh-CN" altLang="en-US" dirty="0"/>
          </a:p>
        </p:txBody>
      </p:sp>
      <p:grpSp>
        <p:nvGrpSpPr>
          <p:cNvPr id="4" name="组合 3"/>
          <p:cNvGrpSpPr/>
          <p:nvPr/>
        </p:nvGrpSpPr>
        <p:grpSpPr>
          <a:xfrm>
            <a:off x="133350" y="856576"/>
            <a:ext cx="11491259" cy="5451357"/>
            <a:chOff x="93403" y="1000952"/>
            <a:chExt cx="7961905" cy="4139162"/>
          </a:xfrm>
        </p:grpSpPr>
        <p:sp>
          <p:nvSpPr>
            <p:cNvPr id="5" name="圆角矩形 20"/>
            <p:cNvSpPr/>
            <p:nvPr/>
          </p:nvSpPr>
          <p:spPr bwMode="auto">
            <a:xfrm>
              <a:off x="1059356" y="2454297"/>
              <a:ext cx="1534205" cy="407948"/>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3200" b="1" dirty="0">
                  <a:solidFill>
                    <a:schemeClr val="tx1"/>
                  </a:solidFill>
                  <a:latin typeface="黑体" panose="02010609060101010101" pitchFamily="49" charset="-122"/>
                  <a:ea typeface="黑体" panose="02010609060101010101" pitchFamily="49" charset="-122"/>
                  <a:cs typeface="Times New Roman" panose="02020603050405020304" pitchFamily="16" charset="0"/>
                </a:rPr>
                <a:t>图像数据</a:t>
              </a:r>
              <a:endParaRPr lang="en-US" altLang="zh-CN" sz="320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p:txBody>
        </p:sp>
        <p:pic>
          <p:nvPicPr>
            <p:cNvPr id="6" name="图片 17" descr="semantic gap.jpg"/>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7580" y="1130991"/>
              <a:ext cx="2086445" cy="109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减号 6"/>
            <p:cNvSpPr/>
            <p:nvPr/>
          </p:nvSpPr>
          <p:spPr bwMode="auto">
            <a:xfrm>
              <a:off x="93403" y="2876206"/>
              <a:ext cx="7961905" cy="305024"/>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30000"/>
                </a:spcBef>
                <a:spcAft>
                  <a:spcPct val="0"/>
                </a:spcAft>
                <a:buClrTx/>
                <a:buSzTx/>
                <a:buFontTx/>
                <a:buNone/>
              </a:pPr>
              <a:endParaRPr kumimoji="0" lang="zh-CN" altLang="en-US" sz="3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8" name="圆角矩形 24"/>
            <p:cNvSpPr/>
            <p:nvPr/>
          </p:nvSpPr>
          <p:spPr bwMode="auto">
            <a:xfrm>
              <a:off x="1059356" y="4726590"/>
              <a:ext cx="1533801" cy="412961"/>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3200" b="1" dirty="0">
                  <a:solidFill>
                    <a:schemeClr val="tx1"/>
                  </a:solidFill>
                  <a:latin typeface="黑体" panose="02010609060101010101" pitchFamily="49" charset="-122"/>
                  <a:ea typeface="黑体" panose="02010609060101010101" pitchFamily="49" charset="-122"/>
                  <a:cs typeface="Times New Roman" panose="02020603050405020304" pitchFamily="16" charset="0"/>
                </a:rPr>
                <a:t>文本数据</a:t>
              </a:r>
              <a:endParaRPr lang="en-US" altLang="zh-CN" sz="320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06" y="3275770"/>
              <a:ext cx="2093219" cy="1263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右箭头 1"/>
            <p:cNvSpPr/>
            <p:nvPr/>
          </p:nvSpPr>
          <p:spPr>
            <a:xfrm>
              <a:off x="2897579" y="1735707"/>
              <a:ext cx="2707574"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黑体" panose="02010609060101010101" pitchFamily="49" charset="-122"/>
                <a:ea typeface="黑体" panose="02010609060101010101" pitchFamily="49" charset="-122"/>
              </a:endParaRPr>
            </a:p>
          </p:txBody>
        </p:sp>
        <p:sp>
          <p:nvSpPr>
            <p:cNvPr id="11" name="圆角矩形 2"/>
            <p:cNvSpPr/>
            <p:nvPr/>
          </p:nvSpPr>
          <p:spPr>
            <a:xfrm>
              <a:off x="5815779" y="1003728"/>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en-US" altLang="zh-CN" sz="3200" dirty="0">
                  <a:latin typeface="黑体" panose="02010609060101010101" pitchFamily="49" charset="-122"/>
                  <a:ea typeface="黑体" panose="02010609060101010101" pitchFamily="49" charset="-122"/>
                  <a:cs typeface="Times New Roman" panose="02020603050405020304" pitchFamily="16" charset="0"/>
                </a:rPr>
                <a:t>Person</a:t>
              </a:r>
              <a:endParaRPr lang="en-US" altLang="zh-CN" sz="3200" dirty="0">
                <a:latin typeface="黑体" panose="02010609060101010101" pitchFamily="49" charset="-122"/>
                <a:ea typeface="黑体" panose="02010609060101010101" pitchFamily="49" charset="-122"/>
                <a:cs typeface="Times New Roman" panose="02020603050405020304" pitchFamily="16" charset="0"/>
              </a:endParaRPr>
            </a:p>
            <a:p>
              <a:pPr marL="285750" indent="-285750">
                <a:buFont typeface="Wingdings" panose="05000000000000000000" pitchFamily="2" charset="2"/>
                <a:buChar char="l"/>
              </a:pPr>
              <a:r>
                <a:rPr lang="en-US" altLang="zh-CN" sz="3200" dirty="0">
                  <a:latin typeface="黑体" panose="02010609060101010101" pitchFamily="49" charset="-122"/>
                  <a:ea typeface="黑体" panose="02010609060101010101" pitchFamily="49" charset="-122"/>
                  <a:cs typeface="Times New Roman" panose="02020603050405020304" pitchFamily="16" charset="0"/>
                </a:rPr>
                <a:t>Dog</a:t>
              </a:r>
              <a:endParaRPr lang="en-US" altLang="zh-CN" sz="3200" dirty="0">
                <a:latin typeface="黑体" panose="02010609060101010101" pitchFamily="49" charset="-122"/>
                <a:ea typeface="黑体" panose="02010609060101010101" pitchFamily="49" charset="-122"/>
                <a:cs typeface="Times New Roman" panose="02020603050405020304" pitchFamily="16" charset="0"/>
              </a:endParaRPr>
            </a:p>
            <a:p>
              <a:pPr marL="285750" indent="-285750">
                <a:buFont typeface="Wingdings" panose="05000000000000000000" pitchFamily="2" charset="2"/>
                <a:buChar char="l"/>
              </a:pPr>
              <a:r>
                <a:rPr lang="en-US" altLang="zh-CN" sz="3200" dirty="0">
                  <a:latin typeface="黑体" panose="02010609060101010101" pitchFamily="49" charset="-122"/>
                  <a:ea typeface="黑体" panose="02010609060101010101" pitchFamily="49" charset="-122"/>
                  <a:cs typeface="Times New Roman" panose="02020603050405020304" pitchFamily="16" charset="0"/>
                </a:rPr>
                <a:t>…</a:t>
              </a:r>
              <a:endParaRPr lang="zh-CN" altLang="en-US" sz="3200" dirty="0">
                <a:latin typeface="黑体" panose="02010609060101010101" pitchFamily="49" charset="-122"/>
                <a:ea typeface="黑体" panose="02010609060101010101" pitchFamily="49" charset="-122"/>
                <a:cs typeface="Times New Roman" panose="02020603050405020304" pitchFamily="16" charset="0"/>
              </a:endParaRP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658" y="1000952"/>
              <a:ext cx="10668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下箭头 5"/>
            <p:cNvSpPr/>
            <p:nvPr/>
          </p:nvSpPr>
          <p:spPr>
            <a:xfrm rot="3509294">
              <a:off x="2864334" y="1329592"/>
              <a:ext cx="340107" cy="44398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黑体" panose="02010609060101010101" pitchFamily="49" charset="-122"/>
                <a:ea typeface="黑体" panose="02010609060101010101" pitchFamily="49" charset="-122"/>
              </a:endParaRPr>
            </a:p>
          </p:txBody>
        </p:sp>
        <p:sp>
          <p:nvSpPr>
            <p:cNvPr id="14" name="下箭头 25"/>
            <p:cNvSpPr/>
            <p:nvPr/>
          </p:nvSpPr>
          <p:spPr>
            <a:xfrm rot="3227203">
              <a:off x="2746793" y="3624867"/>
              <a:ext cx="310738" cy="3342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5" name="矩形 14"/>
                <p:cNvSpPr/>
                <p:nvPr/>
              </p:nvSpPr>
              <p:spPr>
                <a:xfrm>
                  <a:off x="3029203" y="3261549"/>
                  <a:ext cx="3632692" cy="444014"/>
                </a:xfrm>
                <a:prstGeom prst="rect">
                  <a:avLst/>
                </a:prstGeom>
              </p:spPr>
              <p:txBody>
                <a:bodyPr wrap="none">
                  <a:spAutoFit/>
                </a:bodyPr>
                <a:lstStyle/>
                <a:p>
                  <a14:m>
                    <m:oMath xmlns:m="http://schemas.openxmlformats.org/officeDocument/2006/math">
                      <m:r>
                        <a:rPr lang="en-US" altLang="zh-CN" sz="3200" b="0" i="1" smtClean="0">
                          <a:latin typeface="Cambria Math" panose="02040503050406030204" pitchFamily="18" charset="0"/>
                          <a:ea typeface="Cambria Math" panose="02040503050406030204" pitchFamily="18" charset="0"/>
                          <a:cs typeface="Times New Roman" panose="02020603050405020304" pitchFamily="16" charset="0"/>
                        </a:rPr>
                        <m:t>𝑓</m:t>
                      </m:r>
                      <m:r>
                        <a:rPr lang="en-US" altLang="zh-CN" sz="3200" i="1" smtClean="0">
                          <a:latin typeface="Cambria Math" panose="02040503050406030204" pitchFamily="18" charset="0"/>
                          <a:ea typeface="Cambria Math" panose="02040503050406030204" pitchFamily="18" charset="0"/>
                          <a:cs typeface="Times New Roman" panose="02020603050405020304" pitchFamily="16" charset="0"/>
                        </a:rPr>
                        <m:t> </m:t>
                      </m:r>
                    </m:oMath>
                  </a14:m>
                  <a:r>
                    <a:rPr lang="en-US" altLang="zh-CN" sz="3200" dirty="0">
                      <a:latin typeface="Cambria Math" panose="02040503050406030204" pitchFamily="18" charset="0"/>
                      <a:ea typeface="Cambria Math" panose="02040503050406030204" pitchFamily="18" charset="0"/>
                      <a:cs typeface="Times New Roman" panose="02020603050405020304" pitchFamily="16" charset="0"/>
                    </a:rPr>
                    <a:t>{car, money, drive,…}</a:t>
                  </a:r>
                  <a:endParaRPr lang="zh-CN" altLang="zh-CN" sz="3200" dirty="0">
                    <a:latin typeface="Cambria Math" panose="02040503050406030204" pitchFamily="18" charset="0"/>
                    <a:ea typeface="黑体" panose="02010609060101010101" pitchFamily="49" charset="-122"/>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3029203" y="3261549"/>
                  <a:ext cx="3632692" cy="444014"/>
                </a:xfrm>
                <a:prstGeom prst="rect">
                  <a:avLst/>
                </a:prstGeom>
                <a:blipFill rotWithShape="1">
                  <a:blip r:embed="rId4"/>
                </a:blipFill>
              </p:spPr>
              <p:txBody>
                <a:bodyPr/>
                <a:lstStyle/>
                <a:p>
                  <a:r>
                    <a:rPr lang="zh-CN" altLang="en-US">
                      <a:noFill/>
                    </a:rPr>
                    <a:t> </a:t>
                  </a:r>
                </a:p>
              </p:txBody>
            </p:sp>
          </mc:Fallback>
        </mc:AlternateContent>
        <p:sp>
          <p:nvSpPr>
            <p:cNvPr id="16" name="右箭头 26"/>
            <p:cNvSpPr/>
            <p:nvPr/>
          </p:nvSpPr>
          <p:spPr>
            <a:xfrm>
              <a:off x="3029203" y="3841583"/>
              <a:ext cx="2872833"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黑体" panose="02010609060101010101" pitchFamily="49" charset="-122"/>
                <a:ea typeface="黑体" panose="02010609060101010101" pitchFamily="49" charset="-122"/>
              </a:endParaRPr>
            </a:p>
          </p:txBody>
        </p:sp>
        <p:sp>
          <p:nvSpPr>
            <p:cNvPr id="17" name="圆角矩形 27"/>
            <p:cNvSpPr/>
            <p:nvPr/>
          </p:nvSpPr>
          <p:spPr>
            <a:xfrm>
              <a:off x="5945578" y="3245520"/>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zh-CN" altLang="en-US" sz="3200" dirty="0">
                  <a:latin typeface="黑体" panose="02010609060101010101" pitchFamily="49" charset="-122"/>
                  <a:ea typeface="黑体" panose="02010609060101010101" pitchFamily="49" charset="-122"/>
                  <a:cs typeface="Times New Roman" panose="02020603050405020304" pitchFamily="16" charset="0"/>
                </a:rPr>
                <a:t>喜悦</a:t>
              </a:r>
              <a:endParaRPr lang="en-US" altLang="zh-CN" sz="3200" dirty="0">
                <a:latin typeface="黑体" panose="02010609060101010101" pitchFamily="49" charset="-122"/>
                <a:ea typeface="黑体" panose="02010609060101010101" pitchFamily="49" charset="-122"/>
                <a:cs typeface="Times New Roman" panose="02020603050405020304" pitchFamily="16" charset="0"/>
              </a:endParaRPr>
            </a:p>
            <a:p>
              <a:pPr marL="285750" indent="-285750">
                <a:buFont typeface="Wingdings" panose="05000000000000000000" pitchFamily="2" charset="2"/>
                <a:buChar char="l"/>
              </a:pPr>
              <a:r>
                <a:rPr lang="zh-CN" altLang="en-US" sz="3200" dirty="0">
                  <a:latin typeface="黑体" panose="02010609060101010101" pitchFamily="49" charset="-122"/>
                  <a:ea typeface="黑体" panose="02010609060101010101" pitchFamily="49" charset="-122"/>
                  <a:cs typeface="Times New Roman" panose="02020603050405020304" pitchFamily="16" charset="0"/>
                </a:rPr>
                <a:t>愤怒</a:t>
              </a:r>
              <a:endParaRPr lang="en-US" altLang="zh-CN" sz="3200" dirty="0">
                <a:latin typeface="黑体" panose="02010609060101010101" pitchFamily="49" charset="-122"/>
                <a:ea typeface="黑体" panose="02010609060101010101" pitchFamily="49" charset="-122"/>
                <a:cs typeface="Times New Roman" panose="02020603050405020304" pitchFamily="16" charset="0"/>
              </a:endParaRPr>
            </a:p>
            <a:p>
              <a:pPr marL="285750" indent="-285750">
                <a:buFont typeface="Wingdings" panose="05000000000000000000" pitchFamily="2" charset="2"/>
                <a:buChar char="l"/>
              </a:pPr>
              <a:r>
                <a:rPr lang="en-US" altLang="zh-CN" sz="3200" dirty="0">
                  <a:latin typeface="黑体" panose="02010609060101010101" pitchFamily="49" charset="-122"/>
                  <a:ea typeface="黑体" panose="02010609060101010101" pitchFamily="49" charset="-122"/>
                  <a:cs typeface="Times New Roman" panose="02020603050405020304" pitchFamily="16" charset="0"/>
                </a:rPr>
                <a:t>…</a:t>
              </a:r>
              <a:endParaRPr lang="zh-CN" altLang="en-US" sz="32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18" name="圆角矩形 28"/>
            <p:cNvSpPr/>
            <p:nvPr/>
          </p:nvSpPr>
          <p:spPr bwMode="auto">
            <a:xfrm>
              <a:off x="5820078" y="2457260"/>
              <a:ext cx="1293241" cy="407948"/>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3200" b="1" dirty="0">
                  <a:solidFill>
                    <a:schemeClr val="tx1"/>
                  </a:solidFill>
                  <a:latin typeface="黑体" panose="02010609060101010101" pitchFamily="49" charset="-122"/>
                  <a:ea typeface="黑体" panose="02010609060101010101" pitchFamily="49" charset="-122"/>
                  <a:cs typeface="Times New Roman" panose="02020603050405020304" pitchFamily="16" charset="0"/>
                </a:rPr>
                <a:t>类别分类</a:t>
              </a:r>
              <a:endParaRPr lang="en-US" altLang="zh-CN" sz="320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19" name="圆角矩形 29"/>
            <p:cNvSpPr/>
            <p:nvPr/>
          </p:nvSpPr>
          <p:spPr bwMode="auto">
            <a:xfrm>
              <a:off x="5815779" y="4727153"/>
              <a:ext cx="1347430" cy="412961"/>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3200" b="1" dirty="0">
                  <a:solidFill>
                    <a:schemeClr val="tx1"/>
                  </a:solidFill>
                  <a:latin typeface="黑体" panose="02010609060101010101" pitchFamily="49" charset="-122"/>
                  <a:ea typeface="黑体" panose="02010609060101010101" pitchFamily="49" charset="-122"/>
                  <a:cs typeface="Times New Roman" panose="02020603050405020304" pitchFamily="16" charset="0"/>
                </a:rPr>
                <a:t>情感分类</a:t>
              </a:r>
              <a:endParaRPr lang="en-US" altLang="zh-CN" sz="320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0" name="矩形 19"/>
                <p:cNvSpPr/>
                <p:nvPr/>
              </p:nvSpPr>
              <p:spPr>
                <a:xfrm>
                  <a:off x="3295457" y="1077142"/>
                  <a:ext cx="519145" cy="44401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Cambria Math" panose="02040503050406030204" pitchFamily="18" charset="0"/>
                            <a:cs typeface="Times New Roman" panose="02020603050405020304" pitchFamily="16" charset="0"/>
                          </a:rPr>
                          <m:t>𝑓</m:t>
                        </m:r>
                        <m:r>
                          <m:rPr>
                            <m:nor/>
                          </m:rPr>
                          <a:rPr lang="en-US" altLang="zh-CN" sz="3200" i="1" dirty="0">
                            <a:latin typeface="Cambria Math" panose="02040503050406030204" pitchFamily="18" charset="0"/>
                            <a:ea typeface="Cambria Math" panose="02040503050406030204" pitchFamily="18" charset="0"/>
                            <a:cs typeface="Times New Roman" panose="02020603050405020304" pitchFamily="16" charset="0"/>
                          </a:rPr>
                          <m:t>{</m:t>
                        </m:r>
                      </m:oMath>
                    </m:oMathPara>
                  </a14:m>
                  <a:endParaRPr lang="zh-CN" altLang="en-US" sz="3200" i="1" dirty="0">
                    <a:latin typeface="Cambria Math" panose="02040503050406030204" pitchFamily="18" charset="0"/>
                    <a:ea typeface="Cambria Math" panose="02040503050406030204" pitchFamily="18" charset="0"/>
                    <a:cs typeface="Times New Roman" panose="02020603050405020304" pitchFamily="16" charset="0"/>
                  </a:endParaRPr>
                </a:p>
              </p:txBody>
            </p:sp>
          </mc:Choice>
          <mc:Fallback>
            <p:sp>
              <p:nvSpPr>
                <p:cNvPr id="20" name="矩形 19"/>
                <p:cNvSpPr>
                  <a:spLocks noRot="1" noChangeAspect="1" noMove="1" noResize="1" noEditPoints="1" noAdjustHandles="1" noChangeArrowheads="1" noChangeShapeType="1" noTextEdit="1"/>
                </p:cNvSpPr>
                <p:nvPr/>
              </p:nvSpPr>
              <p:spPr>
                <a:xfrm>
                  <a:off x="3295457" y="1077142"/>
                  <a:ext cx="519145" cy="444014"/>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Wrong"/>
</p:tagLst>
</file>

<file path=ppt/tags/tag11.xml><?xml version="1.0" encoding="utf-8"?>
<p:tagLst xmlns:p="http://schemas.openxmlformats.org/presentationml/2006/main">
  <p:tag name="RAINPROBLEM" val="ProblemSubmit"/>
  <p:tag name="RAINPROBLEMTYPE" val="MultipleChoice"/>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Item"/>
</p:tagLst>
</file>

<file path=ppt/tags/tag24.xml><?xml version="1.0" encoding="utf-8"?>
<p:tagLst xmlns:p="http://schemas.openxmlformats.org/presentationml/2006/main">
  <p:tag name="RAINPROBLEM" val="ProblemBullet"/>
  <p:tag name="RAINPROBLEMTYPE" val="MultipleChoice"/>
  <p:tag name="RAINBULLET" val="Correct"/>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Bullet"/>
  <p:tag name="RAINPROBLEMTYPE" val="MultipleChoice"/>
  <p:tag name="RAINBULLET" val="Wrong"/>
</p:tagLst>
</file>

<file path=ppt/tags/tag27.xml><?xml version="1.0" encoding="utf-8"?>
<p:tagLst xmlns:p="http://schemas.openxmlformats.org/presentationml/2006/main">
  <p:tag name="RAINPROBLEM" val="ProblemBullet"/>
  <p:tag name="RAINPROBLEMTYPE" val="MultipleChoice"/>
  <p:tag name="RAINBULLET" val="Wrong"/>
</p:tagLst>
</file>

<file path=ppt/tags/tag28.xml><?xml version="1.0" encoding="utf-8"?>
<p:tagLst xmlns:p="http://schemas.openxmlformats.org/presentationml/2006/main">
  <p:tag name="RAINPROBLEM" val="ProblemItem"/>
</p:tagLst>
</file>

<file path=ppt/tags/tag29.xml><?xml version="1.0" encoding="utf-8"?>
<p:tagLst xmlns:p="http://schemas.openxmlformats.org/presentationml/2006/main">
  <p:tag name="RAINPROBLEM" val="ProblemBullet"/>
  <p:tag name="RAINPROBLEMTYPE" val="MultipleChoice"/>
  <p:tag name="RAINBULLET" val="Wrong"/>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 val="ProblemItem"/>
</p:tagLst>
</file>

<file path=ppt/tags/tag31.xml><?xml version="1.0" encoding="utf-8"?>
<p:tagLst xmlns:p="http://schemas.openxmlformats.org/presentationml/2006/main">
  <p:tag name="RAINPROBLEM" val="ProblemBullet"/>
  <p:tag name="RAINPROBLEMTYPE" val="MultipleChoice"/>
  <p:tag name="RAINBULLET" val="Wrong"/>
</p:tagLst>
</file>

<file path=ppt/tags/tag32.xml><?xml version="1.0" encoding="utf-8"?>
<p:tagLst xmlns:p="http://schemas.openxmlformats.org/presentationml/2006/main">
  <p:tag name="RAINPROBLEM" val="ProblemSubmit"/>
  <p:tag name="RAINPROBLEMTYPE" val="MultipleChoice"/>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TYPE" val="ProblemTypeMarker"/>
</p:tagLst>
</file>

<file path=ppt/tags/tag35.xml><?xml version="1.0" encoding="utf-8"?>
<p:tagLst xmlns:p="http://schemas.openxmlformats.org/presentationml/2006/main">
  <p:tag name="RAINPROBLEMTYPE" val="ProblemTypeMarker"/>
</p:tagLst>
</file>

<file path=ppt/tags/tag36.xml><?xml version="1.0" encoding="utf-8"?>
<p:tagLst xmlns:p="http://schemas.openxmlformats.org/presentationml/2006/main">
  <p:tag name="RAINPROBLEMTYPE" val="ProblemTypeMarker"/>
</p:tagLst>
</file>

<file path=ppt/tags/tag37.xml><?xml version="1.0" encoding="utf-8"?>
<p:tagLst xmlns:p="http://schemas.openxmlformats.org/presentationml/2006/main">
  <p:tag name="RAINPROBLEMTYPE" val="ProblemTypeMarker"/>
</p:tagLst>
</file>

<file path=ppt/tags/tag38.xml><?xml version="1.0" encoding="utf-8"?>
<p:tagLst xmlns:p="http://schemas.openxmlformats.org/presentationml/2006/main">
  <p:tag name="RAINPROBLEM" val="ProblemSetting"/>
  <p:tag name="RAINPROBLEMTYPE" val="MultipleChoice"/>
</p:tagLst>
</file>

<file path=ppt/tags/tag39.xml><?xml version="1.0" encoding="utf-8"?>
<p:tagLst xmlns:p="http://schemas.openxmlformats.org/presentationml/2006/main">
  <p:tag name="RAINPROBLEM" val="MultipleChoice"/>
  <p:tag name="PROBLEMSCORE" val="1.0"/>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 val="ProblemBody"/>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Item"/>
</p:tagLst>
</file>

<file path=ppt/tags/tag43.xml><?xml version="1.0" encoding="utf-8"?>
<p:tagLst xmlns:p="http://schemas.openxmlformats.org/presentationml/2006/main">
  <p:tag name="RAINPROBLEM" val="ProblemItem"/>
</p:tagLst>
</file>

<file path=ppt/tags/tag44.xml><?xml version="1.0" encoding="utf-8"?>
<p:tagLst xmlns:p="http://schemas.openxmlformats.org/presentationml/2006/main">
  <p:tag name="RAINPROBLEM" val="ProblemItem"/>
</p:tagLst>
</file>

<file path=ppt/tags/tag45.xml><?xml version="1.0" encoding="utf-8"?>
<p:tagLst xmlns:p="http://schemas.openxmlformats.org/presentationml/2006/main">
  <p:tag name="RAINPROBLEM" val="ProblemBullet"/>
  <p:tag name="RAINPROBLEMTYPE" val="MultipleChoice"/>
  <p:tag name="RAINBULLET" val="Correct"/>
</p:tagLst>
</file>

<file path=ppt/tags/tag46.xml><?xml version="1.0" encoding="utf-8"?>
<p:tagLst xmlns:p="http://schemas.openxmlformats.org/presentationml/2006/main">
  <p:tag name="RAINPROBLEM" val="ProblemBullet"/>
  <p:tag name="RAINPROBLEMTYPE" val="MultipleChoice"/>
  <p:tag name="RAINBULLET" val="Wrong"/>
</p:tagLst>
</file>

<file path=ppt/tags/tag47.xml><?xml version="1.0" encoding="utf-8"?>
<p:tagLst xmlns:p="http://schemas.openxmlformats.org/presentationml/2006/main">
  <p:tag name="RAINPROBLEM" val="ProblemBullet"/>
  <p:tag name="RAINPROBLEMTYPE" val="MultipleChoice"/>
  <p:tag name="RAINBULLET" val="Wrong"/>
</p:tagLst>
</file>

<file path=ppt/tags/tag48.xml><?xml version="1.0" encoding="utf-8"?>
<p:tagLst xmlns:p="http://schemas.openxmlformats.org/presentationml/2006/main">
  <p:tag name="RAINPROBLEM" val="ProblemBullet"/>
  <p:tag name="RAINPROBLEMTYPE" val="MultipleChoice"/>
  <p:tag name="RAINBULLET" val="Wrong"/>
</p:tagLst>
</file>

<file path=ppt/tags/tag49.xml><?xml version="1.0" encoding="utf-8"?>
<p:tagLst xmlns:p="http://schemas.openxmlformats.org/presentationml/2006/main">
  <p:tag name="RAINPROBLEM" val="ProblemItem"/>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 val="ProblemBullet"/>
  <p:tag name="RAINPROBLEMTYPE" val="MultipleChoice"/>
  <p:tag name="RAINBULLET" val="Wrong"/>
</p:tagLst>
</file>

<file path=ppt/tags/tag51.xml><?xml version="1.0" encoding="utf-8"?>
<p:tagLst xmlns:p="http://schemas.openxmlformats.org/presentationml/2006/main">
  <p:tag name="RAINPROBLEM" val="ProblemSubmit"/>
  <p:tag name="RAINPROBLEMTYPE" val="MultipleChoice"/>
</p:tagLst>
</file>

<file path=ppt/tags/tag52.xml><?xml version="1.0" encoding="utf-8"?>
<p:tagLst xmlns:p="http://schemas.openxmlformats.org/presentationml/2006/main">
  <p:tag name="RAINPROBLEMTYPE" val="ProblemTypeMarker"/>
</p:tagLst>
</file>

<file path=ppt/tags/tag53.xml><?xml version="1.0" encoding="utf-8"?>
<p:tagLst xmlns:p="http://schemas.openxmlformats.org/presentationml/2006/main">
  <p:tag name="RAINPROBLEMTYPE" val="ProblemTypeMarker"/>
</p:tagLst>
</file>

<file path=ppt/tags/tag54.xml><?xml version="1.0" encoding="utf-8"?>
<p:tagLst xmlns:p="http://schemas.openxmlformats.org/presentationml/2006/main">
  <p:tag name="RAINPROBLEMTYPE" val="ProblemTypeMarker"/>
</p:tagLst>
</file>

<file path=ppt/tags/tag55.xml><?xml version="1.0" encoding="utf-8"?>
<p:tagLst xmlns:p="http://schemas.openxmlformats.org/presentationml/2006/main">
  <p:tag name="RAINPROBLEMTYPE" val="ProblemTypeMarker"/>
</p:tagLst>
</file>

<file path=ppt/tags/tag56.xml><?xml version="1.0" encoding="utf-8"?>
<p:tagLst xmlns:p="http://schemas.openxmlformats.org/presentationml/2006/main">
  <p:tag name="RAINPROBLEMTYPE" val="ProblemTypeMarker"/>
</p:tagLst>
</file>

<file path=ppt/tags/tag57.xml><?xml version="1.0" encoding="utf-8"?>
<p:tagLst xmlns:p="http://schemas.openxmlformats.org/presentationml/2006/main">
  <p:tag name="RAINPROBLEM" val="ProblemSetting"/>
  <p:tag name="RAINPROBLEMTYPE" val="MultipleChoice"/>
</p:tagLst>
</file>

<file path=ppt/tags/tag58.xml><?xml version="1.0" encoding="utf-8"?>
<p:tagLst xmlns:p="http://schemas.openxmlformats.org/presentationml/2006/main">
  <p:tag name="RAINPROBLEM" val="MultipleChoice"/>
  <p:tag name="PROBLEMSCORE" val="1.0"/>
</p:tagLst>
</file>

<file path=ppt/tags/tag59.xml><?xml version="1.0" encoding="utf-8"?>
<p:tagLst xmlns:p="http://schemas.openxmlformats.org/presentationml/2006/main">
  <p:tag name="RAINPROBLEM" val="ProblemBody"/>
</p:tagLst>
</file>

<file path=ppt/tags/tag6.xml><?xml version="1.0" encoding="utf-8"?>
<p:tagLst xmlns:p="http://schemas.openxmlformats.org/presentationml/2006/main">
  <p:tag name="RAINPROBLEM" val="ProblemItem"/>
</p:tagLst>
</file>

<file path=ppt/tags/tag60.xml><?xml version="1.0" encoding="utf-8"?>
<p:tagLst xmlns:p="http://schemas.openxmlformats.org/presentationml/2006/main">
  <p:tag name="RAINPROBLEM" val="ProblemSubmit"/>
  <p:tag name="RAINPROBLEMTYPE" val="MultipleChoice"/>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TYPE" val="ProblemTypeMarker"/>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 val="ProblemSetting"/>
  <p:tag name="RAINPROBLEMTYPE" val="MultipleChoice"/>
</p:tagLst>
</file>

<file path=ppt/tags/tag67.xml><?xml version="1.0" encoding="utf-8"?>
<p:tagLst xmlns:p="http://schemas.openxmlformats.org/presentationml/2006/main">
  <p:tag name="RAINPROBLEM" val="MultipleChoice"/>
  <p:tag name="PROBLEMSCORE" val="1.0"/>
</p:tagLst>
</file>

<file path=ppt/tags/tag68.xml><?xml version="1.0" encoding="utf-8"?>
<p:tagLst xmlns:p="http://schemas.openxmlformats.org/presentationml/2006/main">
  <p:tag name="RAINPROBLEM" val="ProblemBody"/>
</p:tagLst>
</file>

<file path=ppt/tags/tag69.xml><?xml version="1.0" encoding="utf-8"?>
<p:tagLst xmlns:p="http://schemas.openxmlformats.org/presentationml/2006/main">
  <p:tag name="RAINPROBLEM" val="ProblemSubmit"/>
  <p:tag name="RAINPROBLEMTYPE" val="ShortAnswer"/>
</p:tagLst>
</file>

<file path=ppt/tags/tag7.xml><?xml version="1.0" encoding="utf-8"?>
<p:tagLst xmlns:p="http://schemas.openxmlformats.org/presentationml/2006/main">
  <p:tag name="RAINPROBLEM" val="ProblemBullet"/>
  <p:tag name="RAINPROBLEMTYPE" val="MultipleChoice"/>
  <p:tag name="RAINBULLET" val="Wrong"/>
</p:tagLst>
</file>

<file path=ppt/tags/tag70.xml><?xml version="1.0" encoding="utf-8"?>
<p:tagLst xmlns:p="http://schemas.openxmlformats.org/presentationml/2006/main">
  <p:tag name="RAINPROBLEMTYPE" val="ProblemTypeMarker"/>
</p:tagLst>
</file>

<file path=ppt/tags/tag71.xml><?xml version="1.0" encoding="utf-8"?>
<p:tagLst xmlns:p="http://schemas.openxmlformats.org/presentationml/2006/main">
  <p:tag name="RAINPROBLEMTYPE" val="ProblemTypeMarker"/>
</p:tagLst>
</file>

<file path=ppt/tags/tag72.xml><?xml version="1.0" encoding="utf-8"?>
<p:tagLst xmlns:p="http://schemas.openxmlformats.org/presentationml/2006/main">
  <p:tag name="RAINPROBLEMTYPE" val="ProblemTypeMarker"/>
</p:tagLst>
</file>

<file path=ppt/tags/tag73.xml><?xml version="1.0" encoding="utf-8"?>
<p:tagLst xmlns:p="http://schemas.openxmlformats.org/presentationml/2006/main">
  <p:tag name="RAINPROBLEMTYPE" val="ProblemTypeMarker"/>
</p:tagLst>
</file>

<file path=ppt/tags/tag74.xml><?xml version="1.0" encoding="utf-8"?>
<p:tagLst xmlns:p="http://schemas.openxmlformats.org/presentationml/2006/main">
  <p:tag name="RAINPROBLEMTYPE" val="ProblemTypeMarker"/>
</p:tagLst>
</file>

<file path=ppt/tags/tag75.xml><?xml version="1.0" encoding="utf-8"?>
<p:tagLst xmlns:p="http://schemas.openxmlformats.org/presentationml/2006/main">
  <p:tag name="RAINPROBLEM" val="ProblemSetting"/>
  <p:tag name="RAINPROBLEMTYPE" val="ShortAnswer"/>
</p:tagLst>
</file>

<file path=ppt/tags/tag76.xml><?xml version="1.0" encoding="utf-8"?>
<p:tagLst xmlns:p="http://schemas.openxmlformats.org/presentationml/2006/main">
  <p:tag name="RAINPROBLEM" val="ShortAnswer"/>
  <p:tag name="PROBLEMSCORE" val="10.0"/>
  <p:tag name="PROBLEMVOICEALLOWED" val="False"/>
</p:tagLst>
</file>

<file path=ppt/tags/tag77.xml><?xml version="1.0" encoding="utf-8"?>
<p:tagLst xmlns:p="http://schemas.openxmlformats.org/presentationml/2006/main">
  <p:tag name="RAINPROBLEM" val="ProblemSubmit"/>
  <p:tag name="RAINPROBLEMTYPE" val="ShortAnswer"/>
</p:tagLst>
</file>

<file path=ppt/tags/tag78.xml><?xml version="1.0" encoding="utf-8"?>
<p:tagLst xmlns:p="http://schemas.openxmlformats.org/presentationml/2006/main">
  <p:tag name="RAINPROBLEMTYPE" val="ProblemTypeMarker"/>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 val="ProblemBullet"/>
  <p:tag name="RAINPROBLEMTYPE" val="MultipleChoice"/>
  <p:tag name="RAINBULLET" val="Wrong"/>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 val="ProblemSetting"/>
  <p:tag name="RAINPROBLEMTYPE" val="ShortAnswer"/>
</p:tagLst>
</file>

<file path=ppt/tags/tag84.xml><?xml version="1.0" encoding="utf-8"?>
<p:tagLst xmlns:p="http://schemas.openxmlformats.org/presentationml/2006/main">
  <p:tag name="RAINPROBLEM" val="ShortAnswer"/>
  <p:tag name="PROBLEMSCORE" val="10.0"/>
  <p:tag name="PROBLEMVOICEALLOWED" val="False"/>
</p:tagLst>
</file>

<file path=ppt/tags/tag85.xml><?xml version="1.0" encoding="utf-8"?>
<p:tagLst xmlns:p="http://schemas.openxmlformats.org/presentationml/2006/main">
  <p:tag name="KSO_WM_UNIT_TABLE_BEAUTIFY" val="smartTable{14c8a704-d124-4dd6-b376-c5a761f8e056}"/>
</p:tagLst>
</file>

<file path=ppt/tags/tag86.xml><?xml version="1.0" encoding="utf-8"?>
<p:tagLst xmlns:p="http://schemas.openxmlformats.org/presentationml/2006/main">
  <p:tag name="KSO_WM_UNIT_TABLE_BEAUTIFY" val="smartTable{14c8a704-d124-4dd6-b376-c5a761f8e056}"/>
</p:tagLst>
</file>

<file path=ppt/tags/tag87.xml><?xml version="1.0" encoding="utf-8"?>
<p:tagLst xmlns:p="http://schemas.openxmlformats.org/presentationml/2006/main">
  <p:tag name="KSO_WM_UNIT_TABLE_BEAUTIFY" val="smartTable{8a8737da-afca-4446-ae85-c8b5a8996ea0}"/>
</p:tagLst>
</file>

<file path=ppt/tags/tag88.xml><?xml version="1.0" encoding="utf-8"?>
<p:tagLst xmlns:p="http://schemas.openxmlformats.org/presentationml/2006/main">
  <p:tag name="KSO_WM_UNIT_TABLE_BEAUTIFY" val="smartTable{8a8737da-afca-4446-ae85-c8b5a8996ea0}"/>
</p:tagLst>
</file>

<file path=ppt/tags/tag89.xml><?xml version="1.0" encoding="utf-8"?>
<p:tagLst xmlns:p="http://schemas.openxmlformats.org/presentationml/2006/main">
  <p:tag name="COMMONDATA" val="eyJoZGlkIjoiYTc2ZGZiNzZiNDVlOGViOWVmM2JhOTY0NGJkNjUyYzgifQ=="/>
</p:tagLst>
</file>

<file path=ppt/tags/tag9.xml><?xml version="1.0" encoding="utf-8"?>
<p:tagLst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14602</Words>
  <Application>WPS 演示</Application>
  <PresentationFormat>宽屏</PresentationFormat>
  <Paragraphs>995</Paragraphs>
  <Slides>72</Slides>
  <Notes>34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72</vt:i4>
      </vt:variant>
    </vt:vector>
  </HeadingPairs>
  <TitlesOfParts>
    <vt:vector size="88" baseType="lpstr">
      <vt:lpstr>Arial</vt:lpstr>
      <vt:lpstr>宋体</vt:lpstr>
      <vt:lpstr>Wingdings</vt:lpstr>
      <vt:lpstr>Calibri</vt:lpstr>
      <vt:lpstr>黑体</vt:lpstr>
      <vt:lpstr>华文楷体</vt:lpstr>
      <vt:lpstr>华文新魏</vt:lpstr>
      <vt:lpstr>Times New Roman</vt:lpstr>
      <vt:lpstr>微软雅黑</vt:lpstr>
      <vt:lpstr>Cambria Math</vt:lpstr>
      <vt:lpstr>Arial Unicode MS</vt:lpstr>
      <vt:lpstr>Cambria Math</vt:lpstr>
      <vt:lpstr>楷体</vt:lpstr>
      <vt:lpstr>BatangChe</vt:lpstr>
      <vt:lpstr>Segoe Print</vt:lpstr>
      <vt:lpstr>Office Theme</vt:lpstr>
      <vt:lpstr>无监督学习</vt:lpstr>
      <vt:lpstr>PowerPoint 演示文稿</vt:lpstr>
      <vt:lpstr>PowerPoint 演示文稿</vt:lpstr>
      <vt:lpstr>PowerPoint 演示文稿</vt:lpstr>
      <vt:lpstr>PowerPoint 演示文稿</vt:lpstr>
      <vt:lpstr>PowerPoint 演示文稿</vt:lpstr>
      <vt:lpstr>PowerPoint 演示文稿</vt:lpstr>
      <vt:lpstr>提纲</vt:lpstr>
      <vt:lpstr>机器学习: 从数据中学习映射函数</vt:lpstr>
      <vt:lpstr>监督学习 versus 无监督学习</vt:lpstr>
      <vt:lpstr>无监督学习的重要因素</vt:lpstr>
      <vt:lpstr>无监督学习：数据特征和相似度函数都很重要</vt:lpstr>
      <vt:lpstr>K均值聚类 (K-means 聚类)</vt:lpstr>
      <vt:lpstr>K均值聚类算法描述</vt:lpstr>
      <vt:lpstr>K均值聚类算法：初始化</vt:lpstr>
      <vt:lpstr>K均值聚类算法：对数据进行聚类</vt:lpstr>
      <vt:lpstr>K均值聚类算法：更新聚类质心</vt:lpstr>
      <vt:lpstr>K均值聚类算法：更新聚类质心</vt:lpstr>
      <vt:lpstr>K均值聚类的另一个视角： 最小化每个类簇的方差</vt:lpstr>
      <vt:lpstr>K均值聚类算法的不足</vt:lpstr>
      <vt:lpstr>K均值聚类算法的应用</vt:lpstr>
      <vt:lpstr>主成分分析: Principle Component Analysis （PCA）</vt:lpstr>
      <vt:lpstr>主成分分析: 降维后的结果要保持原始数据固有结构 </vt:lpstr>
      <vt:lpstr>主成分分析: 若干概念-方差与协方差</vt:lpstr>
      <vt:lpstr>主成分分析: 若干概念-方差与协方差</vt:lpstr>
      <vt:lpstr>主成分分析: 协方差例子</vt:lpstr>
      <vt:lpstr>主成分分析: 协方差例子</vt:lpstr>
      <vt:lpstr>主成分分析: 从协方差到相关系数</vt:lpstr>
      <vt:lpstr>主成分分析: 从协方差到相关系数</vt:lpstr>
      <vt:lpstr>主成分分析: 从协方差到相关系数</vt:lpstr>
      <vt:lpstr>主成分分析: 从协方差到相关系数</vt:lpstr>
      <vt:lpstr>主成分分析: 算法动机</vt:lpstr>
      <vt:lpstr>主成分分析: 算法动机</vt:lpstr>
      <vt:lpstr>主成分分析: 算法动机</vt:lpstr>
      <vt:lpstr>主成分分析: 算法描述</vt:lpstr>
      <vt:lpstr>主成分分析: 算法描述</vt:lpstr>
      <vt:lpstr>主成分分析: 算法描述</vt:lpstr>
      <vt:lpstr>主成分分析: 算法描述</vt:lpstr>
      <vt:lpstr>主成分分析: 算法描述</vt:lpstr>
      <vt:lpstr>主成分分析: 算法描述</vt:lpstr>
      <vt:lpstr>主成分分析: 算法描述</vt:lpstr>
      <vt:lpstr>特征人脸方法: 动机</vt:lpstr>
      <vt:lpstr>特征人脸方法: 算法描述</vt:lpstr>
      <vt:lpstr>特征人脸方法: 算法描述</vt:lpstr>
      <vt:lpstr>特征人脸方法: 算法描述</vt:lpstr>
      <vt:lpstr>基于特征人脸的降维</vt:lpstr>
      <vt:lpstr>基于特征人脸的降维</vt:lpstr>
      <vt:lpstr>人脸表达的方法对比：聚类、主成份分析、非负矩阵分解</vt:lpstr>
      <vt:lpstr>人脸表达的方法对比：聚类、主成份分析、非负矩阵分解</vt:lpstr>
      <vt:lpstr>人脸表达后的分析与处理</vt:lpstr>
      <vt:lpstr>模型参数估计</vt:lpstr>
      <vt:lpstr>期望最大化算法（Expectation Maximization, EM）</vt:lpstr>
      <vt:lpstr>期望最大化算法：二硬币投掷例子</vt:lpstr>
      <vt:lpstr>期望最大化算法：二硬币投掷例子</vt:lpstr>
      <vt:lpstr>期望最大化算法：二硬币投掷例子</vt:lpstr>
      <vt:lpstr>期望最大化算法：二硬币投掷例子</vt:lpstr>
      <vt:lpstr>期望最大化算法：二硬币投掷例子</vt:lpstr>
      <vt:lpstr>期望最大化算法：二硬币投掷例子</vt:lpstr>
      <vt:lpstr>期望最大化算法：二硬币投掷例子</vt:lpstr>
      <vt:lpstr>期望最大化算法：二硬币投掷例子</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788</cp:revision>
  <dcterms:created xsi:type="dcterms:W3CDTF">2019-08-31T02:02:00Z</dcterms:created>
  <dcterms:modified xsi:type="dcterms:W3CDTF">2022-06-07T04:06:18Z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2052-11.1.0.11744</vt:lpwstr>
  </property>
  <property fmtid="{D5CDD505-2E9C-101B-9397-08002B2CF9AE}" pid="5" name="ICV">
    <vt:lpwstr>FC6F2F1957CB432AAF3992DFF7B73558</vt:lpwstr>
  </property>
</Properties>
</file>